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9144000" cy="5143500" type="screen16x9"/>
  <p:notesSz cx="6858000" cy="9144000"/>
  <p:embeddedFontLst>
    <p:embeddedFont>
      <p:font typeface="Lato" panose="020F0502020204030203" pitchFamily="34" charset="77"/>
      <p:regular r:id="rId17"/>
      <p:bold r:id="rId18"/>
      <p:italic r:id="rId19"/>
      <p:boldItalic r:id="rId20"/>
    </p:embeddedFont>
    <p:embeddedFont>
      <p:font typeface="Montserrat" pitchFamily="2"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4f431c2cd_3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84f431c2cd_3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our main pain points for the project was getting Horovod working and understanding the cryptic error messages it throws when something goes wrong. We want to emphasize that when it works, it works well, but the road to getting it working is not straightforward for novices.</a:t>
            </a:r>
            <a:endParaRPr/>
          </a:p>
          <a:p>
            <a:pPr marL="0" lvl="0" indent="0" algn="l" rtl="0">
              <a:spcBef>
                <a:spcPts val="0"/>
              </a:spcBef>
              <a:spcAft>
                <a:spcPts val="0"/>
              </a:spcAft>
              <a:buNone/>
            </a:pPr>
            <a:endParaRPr/>
          </a:p>
          <a:p>
            <a:pPr marL="0" lvl="0" indent="0" algn="l" rtl="0">
              <a:spcBef>
                <a:spcPts val="0"/>
              </a:spcBef>
              <a:spcAft>
                <a:spcPts val="0"/>
              </a:spcAft>
              <a:buNone/>
            </a:pPr>
            <a:r>
              <a:rPr lang="en"/>
              <a:t>It does several things well, however. For example, one of the design goals of Horovod was to make it easy to wrap over an existing script. Our experience is that this design goal was largely achieved. As can be seen in the top right, all that one has to do to integrate horovod into a script is to add some boilerplate code. </a:t>
            </a:r>
            <a:endParaRPr/>
          </a:p>
          <a:p>
            <a:pPr marL="0" lvl="0" indent="0" algn="l" rtl="0">
              <a:spcBef>
                <a:spcPts val="0"/>
              </a:spcBef>
              <a:spcAft>
                <a:spcPts val="0"/>
              </a:spcAft>
              <a:buNone/>
            </a:pPr>
            <a:endParaRPr/>
          </a:p>
          <a:p>
            <a:pPr marL="0" lvl="0" indent="0" algn="l" rtl="0">
              <a:spcBef>
                <a:spcPts val="0"/>
              </a:spcBef>
              <a:spcAft>
                <a:spcPts val="0"/>
              </a:spcAft>
              <a:buNone/>
            </a:pPr>
            <a:r>
              <a:rPr lang="en"/>
              <a:t>Even though modifying an existing codebase to use Horovod is straightforward, getting the underlying infrastructure to run it configured properly can be tedious and difficult, mainly because of weird incompatibility between it, tensorflow, and the gcc toolchain as well as its less than helpful error messages. For example, at one point, we passed in the wrong interface as an argument to the horovodrun wrapper script and the error message it threw at us seemed not at all related to the actual problem. We couldn’t find any resources online addressing our specific issue, and were lucky that we even found a semi-related solution buried halfway through a github issue. We acknowledge that some of the error messages are coming from lower down in the stack for example from nVidia’s nccl library, but the troubleshooting guide for these issues is incomplete in the Horovod documentation.</a:t>
            </a:r>
            <a:endParaRPr/>
          </a:p>
          <a:p>
            <a:pPr marL="0" lvl="0" indent="0" algn="l" rtl="0">
              <a:spcBef>
                <a:spcPts val="0"/>
              </a:spcBef>
              <a:spcAft>
                <a:spcPts val="0"/>
              </a:spcAft>
              <a:buNone/>
            </a:pPr>
            <a:endParaRPr/>
          </a:p>
          <a:p>
            <a:pPr marL="0" lvl="0" indent="0" algn="l" rtl="0">
              <a:spcBef>
                <a:spcPts val="0"/>
              </a:spcBef>
              <a:spcAft>
                <a:spcPts val="0"/>
              </a:spcAft>
              <a:buNone/>
            </a:pPr>
            <a:r>
              <a:rPr lang="en"/>
              <a:t>Finally, the latest version if 0.19, which says it all.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4f431c2cd_3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84f431c2cd_3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insight we gained was that the area of textual style transfer is still very nascent. We had expressed interest in using a recent MIT Media Lab paper proposing three metrics for assessing the quality of textual style transfer, but after looking into it more carefully, we found out using the methods proposed in that paper would require more work than we could justify given the timeframe and focus of the project. These metrics involved training several different auxiliary deep learning models, gathering and formatting more data, and also were aimed more at assessing sentence-level style transfer rather than document level style transfer. </a:t>
            </a:r>
            <a:endParaRPr/>
          </a:p>
          <a:p>
            <a:pPr marL="0" lvl="0" indent="0" algn="l" rtl="0">
              <a:spcBef>
                <a:spcPts val="0"/>
              </a:spcBef>
              <a:spcAft>
                <a:spcPts val="0"/>
              </a:spcAft>
              <a:buNone/>
            </a:pPr>
            <a:endParaRPr/>
          </a:p>
          <a:p>
            <a:pPr marL="0" lvl="0" indent="0" algn="l" rtl="0">
              <a:spcBef>
                <a:spcPts val="0"/>
              </a:spcBef>
              <a:spcAft>
                <a:spcPts val="0"/>
              </a:spcAft>
              <a:buNone/>
            </a:pPr>
            <a:r>
              <a:rPr lang="en"/>
              <a:t>As the focus of the class is on computation and not NLP, we decided to sideline this analysis for another time. We did not find any easy way to, in a largely unsupervised manner, assess the quality of style transfer between two different texts and acknowledge that this is still an active area of research.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4f431c2cd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4f431c2cd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4f431c2cd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4f431c2cd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4f431c2cd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4f431c2cd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4d6c86f37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84d6c86f37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84f431c2cd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84f431c2cd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4f431c2cd_3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84f431c2cd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4f431c2cd_3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4f431c2cd_3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84d6c86f37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84d6c86f37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4d6c86f37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4d6c86f37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4f431c2cd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4f431c2cd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4f431c2cd_1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4f431c2cd_1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osiajod.github.io/cs205_projec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1904.02295.pdf"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M._C._Escher" TargetMode="External"/><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Textual Style Transfer with GPT-2</a:t>
            </a:r>
            <a:endParaRPr/>
          </a:p>
          <a:p>
            <a:pPr marL="0" lvl="0" indent="0" algn="l" rtl="0">
              <a:spcBef>
                <a:spcPts val="0"/>
              </a:spcBef>
              <a:spcAft>
                <a:spcPts val="0"/>
              </a:spcAft>
              <a:buNone/>
            </a:pPr>
            <a:endParaRPr/>
          </a:p>
        </p:txBody>
      </p:sp>
      <p:sp>
        <p:nvSpPr>
          <p:cNvPr id="135" name="Google Shape;135;p13"/>
          <p:cNvSpPr txBox="1"/>
          <p:nvPr/>
        </p:nvSpPr>
        <p:spPr>
          <a:xfrm>
            <a:off x="104375" y="4674300"/>
            <a:ext cx="6770700" cy="36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Montserrat"/>
                <a:ea typeface="Montserrat"/>
                <a:cs typeface="Montserrat"/>
                <a:sym typeface="Montserrat"/>
              </a:rPr>
              <a:t>Group 8 - Michael Downs, Cameron Hickert, Wen Rui Liau, Wisoo Song</a:t>
            </a:r>
            <a:endParaRPr sz="1200">
              <a:solidFill>
                <a:srgbClr val="FFFFFF"/>
              </a:solidFill>
              <a:latin typeface="Montserrat"/>
              <a:ea typeface="Montserrat"/>
              <a:cs typeface="Montserrat"/>
              <a:sym typeface="Montserrat"/>
            </a:endParaRPr>
          </a:p>
        </p:txBody>
      </p:sp>
      <p:pic>
        <p:nvPicPr>
          <p:cNvPr id="136" name="Google Shape;136;p13"/>
          <p:cNvPicPr preferRelativeResize="0"/>
          <p:nvPr/>
        </p:nvPicPr>
        <p:blipFill>
          <a:blip r:embed="rId3">
            <a:alphaModFix/>
          </a:blip>
          <a:stretch>
            <a:fillRect/>
          </a:stretch>
        </p:blipFill>
        <p:spPr>
          <a:xfrm>
            <a:off x="7029399" y="3796777"/>
            <a:ext cx="2114601" cy="1346725"/>
          </a:xfrm>
          <a:prstGeom prst="rect">
            <a:avLst/>
          </a:prstGeom>
          <a:noFill/>
          <a:ln>
            <a:noFill/>
          </a:ln>
        </p:spPr>
      </p:pic>
      <p:sp>
        <p:nvSpPr>
          <p:cNvPr id="137" name="Google Shape;137;p13"/>
          <p:cNvSpPr txBox="1"/>
          <p:nvPr/>
        </p:nvSpPr>
        <p:spPr>
          <a:xfrm>
            <a:off x="104375" y="4370800"/>
            <a:ext cx="4976400" cy="302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Project Site - </a:t>
            </a:r>
            <a:r>
              <a:rPr lang="en" sz="1200">
                <a:solidFill>
                  <a:srgbClr val="FFFFFF"/>
                </a:solidFill>
                <a:uFill>
                  <a:noFill/>
                </a:uFill>
                <a:latin typeface="Montserrat"/>
                <a:ea typeface="Montserrat"/>
                <a:cs typeface="Montserrat"/>
                <a:sym typeface="Montserrat"/>
                <a:hlinkClick r:id="rId4"/>
              </a:rPr>
              <a:t>https://osiajod.github.io/cs205_project/</a:t>
            </a:r>
            <a:endParaRPr sz="12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txBox="1">
            <a:spLocks noGrp="1"/>
          </p:cNvSpPr>
          <p:nvPr>
            <p:ph type="title"/>
          </p:nvPr>
        </p:nvSpPr>
        <p:spPr>
          <a:xfrm>
            <a:off x="1297500" y="393750"/>
            <a:ext cx="3173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 Horovod works well except when it doesn’t</a:t>
            </a:r>
            <a:endParaRPr/>
          </a:p>
        </p:txBody>
      </p:sp>
      <p:sp>
        <p:nvSpPr>
          <p:cNvPr id="266" name="Google Shape;266;p23"/>
          <p:cNvSpPr txBox="1">
            <a:spLocks noGrp="1"/>
          </p:cNvSpPr>
          <p:nvPr>
            <p:ph type="body" idx="1"/>
          </p:nvPr>
        </p:nvSpPr>
        <p:spPr>
          <a:xfrm>
            <a:off x="323100" y="1841450"/>
            <a:ext cx="41478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Works well once you know what to do</a:t>
            </a:r>
            <a:endParaRPr/>
          </a:p>
          <a:p>
            <a:pPr marL="457200" lvl="0" indent="-311150" algn="l" rtl="0">
              <a:spcBef>
                <a:spcPts val="0"/>
              </a:spcBef>
              <a:spcAft>
                <a:spcPts val="0"/>
              </a:spcAft>
              <a:buSzPts val="1300"/>
              <a:buChar char="●"/>
            </a:pPr>
            <a:r>
              <a:rPr lang="en"/>
              <a:t>API is more or less straightforward -- see right example of wrapping a pre-existing tensorflow script</a:t>
            </a:r>
            <a:endParaRPr/>
          </a:p>
          <a:p>
            <a:pPr marL="457200" lvl="0" indent="-311150" algn="l" rtl="0">
              <a:spcBef>
                <a:spcPts val="0"/>
              </a:spcBef>
              <a:spcAft>
                <a:spcPts val="0"/>
              </a:spcAft>
              <a:buSzPts val="1300"/>
              <a:buChar char="●"/>
            </a:pPr>
            <a:r>
              <a:rPr lang="en"/>
              <a:t>Debugging painful, error messages are cryptic, usually just segmentation faults and massive stack traces coming from underlying nvidia libraries such as nccl</a:t>
            </a:r>
            <a:endParaRPr/>
          </a:p>
          <a:p>
            <a:pPr marL="457200" lvl="0" indent="-311150" algn="l" rtl="0">
              <a:spcBef>
                <a:spcPts val="0"/>
              </a:spcBef>
              <a:spcAft>
                <a:spcPts val="0"/>
              </a:spcAft>
              <a:buSzPts val="1300"/>
              <a:buChar char="●"/>
            </a:pPr>
            <a:r>
              <a:rPr lang="en"/>
              <a:t>At one point we passed the wrong interface as an argument to the horovd mpi wrapper script and the resulting error message was not at all related </a:t>
            </a:r>
            <a:endParaRPr/>
          </a:p>
          <a:p>
            <a:pPr marL="457200" lvl="0" indent="-311150" algn="l" rtl="0">
              <a:spcBef>
                <a:spcPts val="0"/>
              </a:spcBef>
              <a:spcAft>
                <a:spcPts val="0"/>
              </a:spcAft>
              <a:buSzPts val="1300"/>
              <a:buChar char="●"/>
            </a:pPr>
            <a:r>
              <a:rPr lang="en"/>
              <a:t>Scant resources for debugging your specific issue</a:t>
            </a:r>
            <a:endParaRPr/>
          </a:p>
          <a:p>
            <a:pPr marL="457200" lvl="0" indent="-311150" algn="l" rtl="0">
              <a:spcBef>
                <a:spcPts val="0"/>
              </a:spcBef>
              <a:spcAft>
                <a:spcPts val="0"/>
              </a:spcAft>
              <a:buSzPts val="1300"/>
              <a:buChar char="●"/>
            </a:pPr>
            <a:r>
              <a:rPr lang="en"/>
              <a:t>Latest version is 0.19 -- says it all.</a:t>
            </a:r>
            <a:endParaRPr/>
          </a:p>
        </p:txBody>
      </p:sp>
      <p:pic>
        <p:nvPicPr>
          <p:cNvPr id="267" name="Google Shape;267;p23"/>
          <p:cNvPicPr preferRelativeResize="0"/>
          <p:nvPr/>
        </p:nvPicPr>
        <p:blipFill>
          <a:blip r:embed="rId3">
            <a:alphaModFix/>
          </a:blip>
          <a:stretch>
            <a:fillRect/>
          </a:stretch>
        </p:blipFill>
        <p:spPr>
          <a:xfrm>
            <a:off x="5989950" y="3282275"/>
            <a:ext cx="2164925" cy="1831025"/>
          </a:xfrm>
          <a:prstGeom prst="rect">
            <a:avLst/>
          </a:prstGeom>
          <a:noFill/>
          <a:ln>
            <a:noFill/>
          </a:ln>
        </p:spPr>
      </p:pic>
      <p:pic>
        <p:nvPicPr>
          <p:cNvPr id="268" name="Google Shape;268;p23"/>
          <p:cNvPicPr preferRelativeResize="0"/>
          <p:nvPr/>
        </p:nvPicPr>
        <p:blipFill>
          <a:blip r:embed="rId4">
            <a:alphaModFix/>
          </a:blip>
          <a:stretch>
            <a:fillRect/>
          </a:stretch>
        </p:blipFill>
        <p:spPr>
          <a:xfrm>
            <a:off x="4572000" y="106525"/>
            <a:ext cx="4572001" cy="3092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 Textual style transfer is still a very nascent area of study</a:t>
            </a:r>
            <a:endParaRPr/>
          </a:p>
        </p:txBody>
      </p:sp>
      <p:sp>
        <p:nvSpPr>
          <p:cNvPr id="274" name="Google Shape;274;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Literature only goes back to 2016/2017</a:t>
            </a:r>
            <a:endParaRPr/>
          </a:p>
          <a:p>
            <a:pPr marL="457200" lvl="0" indent="-311150" algn="l" rtl="0">
              <a:spcBef>
                <a:spcPts val="0"/>
              </a:spcBef>
              <a:spcAft>
                <a:spcPts val="0"/>
              </a:spcAft>
              <a:buSzPts val="1300"/>
              <a:buChar char="●"/>
            </a:pPr>
            <a:r>
              <a:rPr lang="en"/>
              <a:t>We had originally wanted to to use three metrics proposed by Remi et al. (</a:t>
            </a:r>
            <a:r>
              <a:rPr lang="en" u="sng">
                <a:solidFill>
                  <a:schemeClr val="hlink"/>
                </a:solidFill>
                <a:hlinkClick r:id="rId3"/>
              </a:rPr>
              <a:t>https://arxiv.org/pdf/1904.02295.pdf</a:t>
            </a:r>
            <a:r>
              <a:rPr lang="en"/>
              <a:t>) but this would have entailed a fair amount of extra work including training and debugging several auxiliary models</a:t>
            </a:r>
            <a:endParaRPr/>
          </a:p>
          <a:p>
            <a:pPr marL="457200" lvl="0" indent="-311150" algn="l" rtl="0">
              <a:spcBef>
                <a:spcPts val="0"/>
              </a:spcBef>
              <a:spcAft>
                <a:spcPts val="0"/>
              </a:spcAft>
              <a:buSzPts val="1300"/>
              <a:buChar char="●"/>
            </a:pPr>
            <a:r>
              <a:rPr lang="en"/>
              <a:t>Did not find any simple metrics for assessing quality of style transfer between two texts in a largely unsupervised manner -- this is an active area of research</a:t>
            </a:r>
            <a:endParaRPr/>
          </a:p>
          <a:p>
            <a:pPr marL="457200" lvl="0" indent="-311150" algn="l" rtl="0">
              <a:spcBef>
                <a:spcPts val="0"/>
              </a:spcBef>
              <a:spcAft>
                <a:spcPts val="0"/>
              </a:spcAft>
              <a:buSzPts val="1300"/>
              <a:buChar char="●"/>
            </a:pPr>
            <a:r>
              <a:rPr lang="en"/>
              <a:t>As per the theme of the course, we wanted to focus more on the computational aspect of the project rather than the NLP component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on versions and platforms</a:t>
            </a:r>
            <a:endParaRPr/>
          </a:p>
        </p:txBody>
      </p:sp>
      <p:sp>
        <p:nvSpPr>
          <p:cNvPr id="280" name="Google Shape;280;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Value of pursuing multiple platforms improve project flexibility in cases of unforeseen issues</a:t>
            </a:r>
            <a:endParaRPr/>
          </a:p>
          <a:p>
            <a:pPr marL="914400" lvl="1" indent="-311150" algn="l" rtl="0">
              <a:spcBef>
                <a:spcPts val="0"/>
              </a:spcBef>
              <a:spcAft>
                <a:spcPts val="0"/>
              </a:spcAft>
              <a:buSzPts val="1300"/>
              <a:buChar char="○"/>
            </a:pPr>
            <a:r>
              <a:rPr lang="en" sz="1100"/>
              <a:t>Cannon implementation still interests us</a:t>
            </a:r>
            <a:endParaRPr sz="1100"/>
          </a:p>
          <a:p>
            <a:pPr marL="457200" lvl="0" indent="-311150" algn="l" rtl="0">
              <a:spcBef>
                <a:spcPts val="0"/>
              </a:spcBef>
              <a:spcAft>
                <a:spcPts val="0"/>
              </a:spcAft>
              <a:buSzPts val="1300"/>
              <a:buChar char="●"/>
            </a:pPr>
            <a:r>
              <a:rPr lang="en"/>
              <a:t>Difficulty getting Horovod to run on Cannon</a:t>
            </a:r>
            <a:endParaRPr/>
          </a:p>
          <a:p>
            <a:pPr marL="914400" lvl="1" indent="-298450" algn="l" rtl="0">
              <a:spcBef>
                <a:spcPts val="0"/>
              </a:spcBef>
              <a:spcAft>
                <a:spcPts val="0"/>
              </a:spcAft>
              <a:buSzPts val="1100"/>
              <a:buChar char="○"/>
            </a:pPr>
            <a:r>
              <a:rPr lang="en"/>
              <a:t>Segmentation faults</a:t>
            </a:r>
            <a:endParaRPr/>
          </a:p>
          <a:p>
            <a:pPr marL="914400" lvl="1" indent="-298450" algn="l" rtl="0">
              <a:spcBef>
                <a:spcPts val="0"/>
              </a:spcBef>
              <a:spcAft>
                <a:spcPts val="0"/>
              </a:spcAft>
              <a:buSzPts val="1100"/>
              <a:buChar char="○"/>
            </a:pPr>
            <a:r>
              <a:rPr lang="en"/>
              <a:t>Old codebases</a:t>
            </a:r>
            <a:endParaRPr/>
          </a:p>
          <a:p>
            <a:pPr marL="1371600" lvl="2" indent="-298450" algn="l" rtl="0">
              <a:spcBef>
                <a:spcPts val="0"/>
              </a:spcBef>
              <a:spcAft>
                <a:spcPts val="0"/>
              </a:spcAft>
              <a:buSzPts val="1100"/>
              <a:buChar char="■"/>
            </a:pPr>
            <a:r>
              <a:rPr lang="en"/>
              <a:t>TF1 v. TF2</a:t>
            </a:r>
            <a:endParaRPr/>
          </a:p>
          <a:p>
            <a:pPr marL="1371600" lvl="2" indent="-298450" algn="l" rtl="0">
              <a:spcBef>
                <a:spcPts val="0"/>
              </a:spcBef>
              <a:spcAft>
                <a:spcPts val="0"/>
              </a:spcAft>
              <a:buSzPts val="1100"/>
              <a:buChar char="■"/>
            </a:pPr>
            <a:r>
              <a:rPr lang="en"/>
              <a:t>Older versions of GCC and OpenMPI</a:t>
            </a:r>
            <a:endParaRPr/>
          </a:p>
          <a:p>
            <a:pPr marL="914400" lvl="1" indent="-298450" algn="l" rtl="0">
              <a:spcBef>
                <a:spcPts val="0"/>
              </a:spcBef>
              <a:spcAft>
                <a:spcPts val="0"/>
              </a:spcAft>
              <a:buSzPts val="1100"/>
              <a:buChar char="○"/>
            </a:pPr>
            <a:r>
              <a:rPr lang="en"/>
              <a:t>Ultimately used AWS instances with Deep Learning AMI. Once we ironed everything out (which took a while) the implementation was relatively straightforward. </a:t>
            </a:r>
            <a:endParaRPr/>
          </a:p>
          <a:p>
            <a:pPr marL="0" lvl="0" indent="0" algn="l" rtl="0">
              <a:spcBef>
                <a:spcPts val="1600"/>
              </a:spcBef>
              <a:spcAft>
                <a:spcPts val="1600"/>
              </a:spcAft>
              <a:buNone/>
            </a:pPr>
            <a:endParaRPr/>
          </a:p>
        </p:txBody>
      </p:sp>
      <p:pic>
        <p:nvPicPr>
          <p:cNvPr id="281" name="Google Shape;281;p25"/>
          <p:cNvPicPr preferRelativeResize="0"/>
          <p:nvPr/>
        </p:nvPicPr>
        <p:blipFill>
          <a:blip r:embed="rId3">
            <a:alphaModFix amt="54000"/>
          </a:blip>
          <a:stretch>
            <a:fillRect/>
          </a:stretch>
        </p:blipFill>
        <p:spPr>
          <a:xfrm>
            <a:off x="7088972" y="3726901"/>
            <a:ext cx="1247424" cy="1179375"/>
          </a:xfrm>
          <a:prstGeom prst="rect">
            <a:avLst/>
          </a:prstGeom>
          <a:noFill/>
          <a:ln>
            <a:noFill/>
          </a:ln>
        </p:spPr>
      </p:pic>
      <p:pic>
        <p:nvPicPr>
          <p:cNvPr id="282" name="Google Shape;282;p25"/>
          <p:cNvPicPr preferRelativeResize="0"/>
          <p:nvPr/>
        </p:nvPicPr>
        <p:blipFill>
          <a:blip r:embed="rId4">
            <a:alphaModFix/>
          </a:blip>
          <a:stretch>
            <a:fillRect/>
          </a:stretch>
        </p:blipFill>
        <p:spPr>
          <a:xfrm>
            <a:off x="5089942" y="3726892"/>
            <a:ext cx="1904858" cy="117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Insights: language models </a:t>
            </a:r>
            <a:r>
              <a:rPr lang="en" i="1" u="sng"/>
              <a:t>are</a:t>
            </a:r>
            <a:r>
              <a:rPr lang="en" i="1"/>
              <a:t> </a:t>
            </a:r>
            <a:r>
              <a:rPr lang="en"/>
              <a:t>unsupervised multitask learners</a:t>
            </a:r>
            <a:endParaRPr/>
          </a:p>
        </p:txBody>
      </p:sp>
      <p:sp>
        <p:nvSpPr>
          <p:cNvPr id="288" name="Google Shape;288;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central claim of the paper introducing the GPT2 models</a:t>
            </a:r>
            <a:endParaRPr/>
          </a:p>
          <a:p>
            <a:pPr marL="457200" lvl="0" indent="-311150" algn="l" rtl="0">
              <a:spcBef>
                <a:spcPts val="0"/>
              </a:spcBef>
              <a:spcAft>
                <a:spcPts val="0"/>
              </a:spcAft>
              <a:buSzPts val="1300"/>
              <a:buChar char="●"/>
            </a:pPr>
            <a:r>
              <a:rPr lang="en"/>
              <a:t>Our style transfer algorithm is relatively naive, but still the results manage to capture interesting features </a:t>
            </a:r>
            <a:endParaRPr/>
          </a:p>
          <a:p>
            <a:pPr marL="914400" lvl="1" indent="-298450" algn="l" rtl="0">
              <a:lnSpc>
                <a:spcPct val="115000"/>
              </a:lnSpc>
              <a:spcBef>
                <a:spcPts val="0"/>
              </a:spcBef>
              <a:spcAft>
                <a:spcPts val="0"/>
              </a:spcAft>
              <a:buSzPts val="1100"/>
              <a:buChar char="○"/>
            </a:pPr>
            <a:r>
              <a:rPr lang="en">
                <a:solidFill>
                  <a:srgbClr val="FFFFFF"/>
                </a:solidFill>
              </a:rPr>
              <a:t>The narrative ‘voice’ is notably present</a:t>
            </a:r>
            <a:endParaRPr>
              <a:solidFill>
                <a:srgbClr val="FFFFFF"/>
              </a:solidFill>
            </a:endParaRPr>
          </a:p>
          <a:p>
            <a:pPr marL="914400" lvl="1" indent="-298450" algn="l" rtl="0">
              <a:lnSpc>
                <a:spcPct val="115000"/>
              </a:lnSpc>
              <a:spcBef>
                <a:spcPts val="0"/>
              </a:spcBef>
              <a:spcAft>
                <a:spcPts val="0"/>
              </a:spcAft>
              <a:buSzPts val="1100"/>
              <a:buChar char="○"/>
            </a:pPr>
            <a:r>
              <a:rPr lang="en">
                <a:solidFill>
                  <a:srgbClr val="FFFFFF"/>
                </a:solidFill>
              </a:rPr>
              <a:t>Preserves a variety of important features in writing</a:t>
            </a:r>
            <a:endParaRPr>
              <a:solidFill>
                <a:srgbClr val="FFFFFF"/>
              </a:solidFill>
            </a:endParaRPr>
          </a:p>
          <a:p>
            <a:pPr marL="914400" lvl="1" indent="-298450" algn="l" rtl="0">
              <a:lnSpc>
                <a:spcPct val="115000"/>
              </a:lnSpc>
              <a:spcBef>
                <a:spcPts val="0"/>
              </a:spcBef>
              <a:spcAft>
                <a:spcPts val="0"/>
              </a:spcAft>
              <a:buSzPts val="1100"/>
              <a:buChar char="○"/>
            </a:pPr>
            <a:r>
              <a:rPr lang="en">
                <a:solidFill>
                  <a:srgbClr val="FFFFFF"/>
                </a:solidFill>
              </a:rPr>
              <a:t>Remember: small (117M-parameter) model</a:t>
            </a:r>
            <a:endParaRPr>
              <a:solidFill>
                <a:srgbClr val="FFFFFF"/>
              </a:solidFill>
            </a:endParaRPr>
          </a:p>
          <a:p>
            <a:pPr marL="457200" lvl="0" indent="-311150" algn="l" rtl="0">
              <a:spcBef>
                <a:spcPts val="0"/>
              </a:spcBef>
              <a:spcAft>
                <a:spcPts val="0"/>
              </a:spcAft>
              <a:buSzPts val="1300"/>
              <a:buChar char="●"/>
            </a:pPr>
            <a:r>
              <a:rPr lang="en"/>
              <a:t>Future:</a:t>
            </a:r>
            <a:endParaRPr/>
          </a:p>
          <a:p>
            <a:pPr marL="914400" lvl="1" indent="-298450" algn="l" rtl="0">
              <a:spcBef>
                <a:spcPts val="0"/>
              </a:spcBef>
              <a:spcAft>
                <a:spcPts val="0"/>
              </a:spcAft>
              <a:buSzPts val="1100"/>
              <a:buChar char="○"/>
            </a:pPr>
            <a:r>
              <a:rPr lang="en"/>
              <a:t>Poetry</a:t>
            </a:r>
            <a:endParaRPr/>
          </a:p>
          <a:p>
            <a:pPr marL="914400" lvl="1" indent="-298450" algn="l" rtl="0">
              <a:spcBef>
                <a:spcPts val="0"/>
              </a:spcBef>
              <a:spcAft>
                <a:spcPts val="0"/>
              </a:spcAft>
              <a:buSzPts val="1100"/>
              <a:buChar char="○"/>
            </a:pPr>
            <a:r>
              <a:rPr lang="en"/>
              <a:t>Code</a:t>
            </a:r>
            <a:endParaRPr/>
          </a:p>
          <a:p>
            <a:pPr marL="914400" lvl="1" indent="-298450" algn="l" rtl="0">
              <a:spcBef>
                <a:spcPts val="0"/>
              </a:spcBef>
              <a:spcAft>
                <a:spcPts val="0"/>
              </a:spcAft>
              <a:buSzPts val="1100"/>
              <a:buChar char="○"/>
            </a:pPr>
            <a:r>
              <a:rPr lang="en"/>
              <a:t>CS205 reading responses? </a:t>
            </a:r>
            <a:endParaRPr/>
          </a:p>
        </p:txBody>
      </p:sp>
      <p:pic>
        <p:nvPicPr>
          <p:cNvPr id="289" name="Google Shape;289;p26"/>
          <p:cNvPicPr preferRelativeResize="0"/>
          <p:nvPr/>
        </p:nvPicPr>
        <p:blipFill>
          <a:blip r:embed="rId3">
            <a:alphaModFix amt="84000"/>
          </a:blip>
          <a:stretch>
            <a:fillRect/>
          </a:stretch>
        </p:blipFill>
        <p:spPr>
          <a:xfrm>
            <a:off x="5499350" y="3166002"/>
            <a:ext cx="2837050" cy="141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295" name="Google Shape;295;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Big takeaway: style transfer is cool</a:t>
            </a:r>
            <a:endParaRPr/>
          </a:p>
          <a:p>
            <a:pPr marL="914400" lvl="1" indent="-298450" algn="l" rtl="0">
              <a:spcBef>
                <a:spcPts val="0"/>
              </a:spcBef>
              <a:spcAft>
                <a:spcPts val="0"/>
              </a:spcAft>
              <a:buSzPts val="1100"/>
              <a:buChar char="○"/>
            </a:pPr>
            <a:r>
              <a:rPr lang="en"/>
              <a:t>And makes for an effective use case for many of the parallelism methods we have learned in this class.</a:t>
            </a:r>
            <a:endParaRPr/>
          </a:p>
          <a:p>
            <a:pPr marL="1371600" lvl="2" indent="-298450" algn="l" rtl="0">
              <a:spcBef>
                <a:spcPts val="0"/>
              </a:spcBef>
              <a:spcAft>
                <a:spcPts val="0"/>
              </a:spcAft>
              <a:buSzPts val="1100"/>
              <a:buChar char="■"/>
            </a:pPr>
            <a:r>
              <a:rPr lang="en"/>
              <a:t>We just scraped the surface here, and were still able to see the notable benefits of parallelism. </a:t>
            </a:r>
            <a:endParaRPr/>
          </a:p>
          <a:p>
            <a:pPr marL="914400" lvl="1" indent="-298450" algn="l" rtl="0">
              <a:spcBef>
                <a:spcPts val="0"/>
              </a:spcBef>
              <a:spcAft>
                <a:spcPts val="0"/>
              </a:spcAft>
              <a:buSzPts val="1100"/>
              <a:buChar char="○"/>
            </a:pPr>
            <a:r>
              <a:rPr lang="en"/>
              <a:t>…. also: when in doubt, boost RAM</a:t>
            </a:r>
            <a:endParaRPr/>
          </a:p>
          <a:p>
            <a:pPr marL="457200" lvl="0" indent="0" algn="l" rtl="0">
              <a:spcBef>
                <a:spcPts val="1600"/>
              </a:spcBef>
              <a:spcAft>
                <a:spcPts val="0"/>
              </a:spcAft>
              <a:buNone/>
            </a:pPr>
            <a:endParaRPr/>
          </a:p>
          <a:p>
            <a:pPr marL="457200" lvl="0" indent="-311150" algn="l" rtl="0">
              <a:spcBef>
                <a:spcPts val="1600"/>
              </a:spcBef>
              <a:spcAft>
                <a:spcPts val="0"/>
              </a:spcAft>
              <a:buSzPts val="1300"/>
              <a:buChar char="●"/>
            </a:pPr>
            <a:r>
              <a:rPr lang="en"/>
              <a:t>Questions?</a:t>
            </a:r>
            <a:endParaRPr/>
          </a:p>
          <a:p>
            <a:pPr marL="0" lvl="0" indent="0" algn="l" rtl="0">
              <a:spcBef>
                <a:spcPts val="1600"/>
              </a:spcBef>
              <a:spcAft>
                <a:spcPts val="1600"/>
              </a:spcAft>
              <a:buNone/>
            </a:pPr>
            <a:endParaRPr/>
          </a:p>
        </p:txBody>
      </p:sp>
      <p:pic>
        <p:nvPicPr>
          <p:cNvPr id="296" name="Google Shape;296;p27"/>
          <p:cNvPicPr preferRelativeResize="0"/>
          <p:nvPr/>
        </p:nvPicPr>
        <p:blipFill>
          <a:blip r:embed="rId3">
            <a:alphaModFix/>
          </a:blip>
          <a:stretch>
            <a:fillRect/>
          </a:stretch>
        </p:blipFill>
        <p:spPr>
          <a:xfrm>
            <a:off x="5766450" y="2801925"/>
            <a:ext cx="2569949" cy="1676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Textual Style Transfer</a:t>
            </a:r>
            <a:endParaRPr/>
          </a:p>
        </p:txBody>
      </p:sp>
      <p:sp>
        <p:nvSpPr>
          <p:cNvPr id="143" name="Google Shape;143;p14"/>
          <p:cNvSpPr txBox="1">
            <a:spLocks noGrp="1"/>
          </p:cNvSpPr>
          <p:nvPr>
            <p:ph type="body" idx="1"/>
          </p:nvPr>
        </p:nvSpPr>
        <p:spPr>
          <a:xfrm>
            <a:off x="1297500" y="126770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Two facets of any written work are content and style.</a:t>
            </a:r>
            <a:endParaRPr/>
          </a:p>
          <a:p>
            <a:pPr marL="914400" lvl="1" indent="-311150" algn="l" rtl="0">
              <a:spcBef>
                <a:spcPts val="0"/>
              </a:spcBef>
              <a:spcAft>
                <a:spcPts val="0"/>
              </a:spcAft>
              <a:buSzPts val="1300"/>
              <a:buChar char="○"/>
            </a:pPr>
            <a:r>
              <a:rPr lang="en" sz="1300" b="1"/>
              <a:t>Content </a:t>
            </a:r>
            <a:r>
              <a:rPr lang="en" sz="1300"/>
              <a:t>pertains to the events or ideas being described</a:t>
            </a:r>
            <a:endParaRPr sz="1300"/>
          </a:p>
          <a:p>
            <a:pPr marL="914400" lvl="1" indent="-311150" algn="l" rtl="0">
              <a:spcBef>
                <a:spcPts val="0"/>
              </a:spcBef>
              <a:spcAft>
                <a:spcPts val="0"/>
              </a:spcAft>
              <a:buSzPts val="1300"/>
              <a:buChar char="○"/>
            </a:pPr>
            <a:r>
              <a:rPr lang="en" sz="1300" b="1"/>
              <a:t>Style </a:t>
            </a:r>
            <a:r>
              <a:rPr lang="en" sz="1300"/>
              <a:t>pertains to the manner in which the events or ideas are being described</a:t>
            </a:r>
            <a:endParaRPr sz="1300"/>
          </a:p>
          <a:p>
            <a:pPr marL="914400" lvl="1" indent="-311150" algn="l" rtl="0">
              <a:spcBef>
                <a:spcPts val="0"/>
              </a:spcBef>
              <a:spcAft>
                <a:spcPts val="0"/>
              </a:spcAft>
              <a:buSzPts val="1300"/>
              <a:buChar char="○"/>
            </a:pPr>
            <a:r>
              <a:rPr lang="en" sz="1300"/>
              <a:t>For example, a fantasy novel will differ from an encyclopedia article in terms of both content and style while two news articles describing the same events may differ only in style.</a:t>
            </a:r>
            <a:endParaRPr sz="1300"/>
          </a:p>
          <a:p>
            <a:pPr marL="457200" lvl="0" indent="-311150" algn="l" rtl="0">
              <a:spcBef>
                <a:spcPts val="0"/>
              </a:spcBef>
              <a:spcAft>
                <a:spcPts val="0"/>
              </a:spcAft>
              <a:buSzPts val="1300"/>
              <a:buChar char="●"/>
            </a:pPr>
            <a:r>
              <a:rPr lang="en"/>
              <a:t>Different authors and/or mediums have different styles. Textual style transfer aims to modify the style of one work to mimic the style of another while keeping the content relevant to the original.</a:t>
            </a:r>
            <a:endParaRPr/>
          </a:p>
          <a:p>
            <a:pPr marL="457200" lvl="0" indent="-311150" algn="l" rtl="0">
              <a:spcBef>
                <a:spcPts val="0"/>
              </a:spcBef>
              <a:spcAft>
                <a:spcPts val="0"/>
              </a:spcAft>
              <a:buSzPts val="1300"/>
              <a:buChar char="●"/>
            </a:pPr>
            <a:r>
              <a:rPr lang="en"/>
              <a:t>GPT-2 for textual style transfer: Fine-tune GPT-2 on source style text, and conditionally generate text using prompts from target</a:t>
            </a:r>
            <a:endParaRPr/>
          </a:p>
        </p:txBody>
      </p:sp>
      <p:pic>
        <p:nvPicPr>
          <p:cNvPr id="144" name="Google Shape;144;p14"/>
          <p:cNvPicPr preferRelativeResize="0"/>
          <p:nvPr/>
        </p:nvPicPr>
        <p:blipFill>
          <a:blip r:embed="rId3">
            <a:alphaModFix/>
          </a:blip>
          <a:stretch>
            <a:fillRect/>
          </a:stretch>
        </p:blipFill>
        <p:spPr>
          <a:xfrm>
            <a:off x="8336400" y="3813441"/>
            <a:ext cx="807600" cy="1330060"/>
          </a:xfrm>
          <a:prstGeom prst="rect">
            <a:avLst/>
          </a:prstGeom>
          <a:noFill/>
          <a:ln>
            <a:noFill/>
          </a:ln>
        </p:spPr>
      </p:pic>
      <p:pic>
        <p:nvPicPr>
          <p:cNvPr id="145" name="Google Shape;145;p14"/>
          <p:cNvPicPr preferRelativeResize="0"/>
          <p:nvPr/>
        </p:nvPicPr>
        <p:blipFill>
          <a:blip r:embed="rId4">
            <a:alphaModFix/>
          </a:blip>
          <a:stretch>
            <a:fillRect/>
          </a:stretch>
        </p:blipFill>
        <p:spPr>
          <a:xfrm>
            <a:off x="7403700" y="3813450"/>
            <a:ext cx="844023" cy="13300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5"/>
          <p:cNvSpPr/>
          <p:nvPr/>
        </p:nvSpPr>
        <p:spPr>
          <a:xfrm>
            <a:off x="93625" y="12729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1</a:t>
            </a:r>
            <a:endParaRPr/>
          </a:p>
        </p:txBody>
      </p:sp>
      <p:sp>
        <p:nvSpPr>
          <p:cNvPr id="151" name="Google Shape;151;p15"/>
          <p:cNvSpPr/>
          <p:nvPr/>
        </p:nvSpPr>
        <p:spPr>
          <a:xfrm>
            <a:off x="1417775" y="12729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2</a:t>
            </a:r>
            <a:endParaRPr/>
          </a:p>
        </p:txBody>
      </p:sp>
      <p:sp>
        <p:nvSpPr>
          <p:cNvPr id="152" name="Google Shape;152;p15"/>
          <p:cNvSpPr/>
          <p:nvPr/>
        </p:nvSpPr>
        <p:spPr>
          <a:xfrm>
            <a:off x="2741575" y="12729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3</a:t>
            </a:r>
            <a:endParaRPr/>
          </a:p>
        </p:txBody>
      </p:sp>
      <p:sp>
        <p:nvSpPr>
          <p:cNvPr id="153" name="Google Shape;153;p15"/>
          <p:cNvSpPr/>
          <p:nvPr/>
        </p:nvSpPr>
        <p:spPr>
          <a:xfrm>
            <a:off x="4065725" y="12729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4</a:t>
            </a:r>
            <a:endParaRPr/>
          </a:p>
        </p:txBody>
      </p:sp>
      <p:sp>
        <p:nvSpPr>
          <p:cNvPr id="154" name="Google Shape;154;p15"/>
          <p:cNvSpPr/>
          <p:nvPr/>
        </p:nvSpPr>
        <p:spPr>
          <a:xfrm>
            <a:off x="6943500" y="1409875"/>
            <a:ext cx="289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400700" y="1409875"/>
            <a:ext cx="289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857900" y="1409875"/>
            <a:ext cx="289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txBox="1"/>
          <p:nvPr/>
        </p:nvSpPr>
        <p:spPr>
          <a:xfrm>
            <a:off x="1189300" y="467175"/>
            <a:ext cx="4534800" cy="6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Example: Window size of 3, step size of 2, 2 sentences generated</a:t>
            </a:r>
            <a:endParaRPr sz="1600">
              <a:solidFill>
                <a:srgbClr val="FFFFFF"/>
              </a:solidFill>
              <a:latin typeface="Lato"/>
              <a:ea typeface="Lato"/>
              <a:cs typeface="Lato"/>
              <a:sym typeface="Lato"/>
            </a:endParaRPr>
          </a:p>
        </p:txBody>
      </p:sp>
      <p:sp>
        <p:nvSpPr>
          <p:cNvPr id="158" name="Google Shape;158;p15"/>
          <p:cNvSpPr/>
          <p:nvPr/>
        </p:nvSpPr>
        <p:spPr>
          <a:xfrm>
            <a:off x="17525" y="1167175"/>
            <a:ext cx="4048200" cy="867300"/>
          </a:xfrm>
          <a:prstGeom prst="rect">
            <a:avLst/>
          </a:prstGeom>
          <a:solidFill>
            <a:srgbClr val="82C7A5">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9" name="Google Shape;159;p15"/>
          <p:cNvSpPr/>
          <p:nvPr/>
        </p:nvSpPr>
        <p:spPr>
          <a:xfrm>
            <a:off x="4065725" y="20349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Generated Sentence 1</a:t>
            </a:r>
            <a:endParaRPr/>
          </a:p>
        </p:txBody>
      </p:sp>
      <p:sp>
        <p:nvSpPr>
          <p:cNvPr id="160" name="Google Shape;160;p15"/>
          <p:cNvSpPr/>
          <p:nvPr/>
        </p:nvSpPr>
        <p:spPr>
          <a:xfrm>
            <a:off x="5343975" y="20349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Generated Sentence 2</a:t>
            </a:r>
            <a:endParaRPr/>
          </a:p>
        </p:txBody>
      </p:sp>
      <p:sp>
        <p:nvSpPr>
          <p:cNvPr id="161" name="Google Shape;161;p15"/>
          <p:cNvSpPr/>
          <p:nvPr/>
        </p:nvSpPr>
        <p:spPr>
          <a:xfrm>
            <a:off x="1944201" y="2034575"/>
            <a:ext cx="2105950" cy="847125"/>
          </a:xfrm>
          <a:custGeom>
            <a:avLst/>
            <a:gdLst/>
            <a:ahLst/>
            <a:cxnLst/>
            <a:rect l="l" t="t" r="r" b="b"/>
            <a:pathLst>
              <a:path w="84238" h="33885" extrusionOk="0">
                <a:moveTo>
                  <a:pt x="1455" y="0"/>
                </a:moveTo>
                <a:cubicBezTo>
                  <a:pt x="2571" y="5580"/>
                  <a:pt x="-5646" y="30637"/>
                  <a:pt x="8151" y="33478"/>
                </a:cubicBezTo>
                <a:cubicBezTo>
                  <a:pt x="21948" y="36319"/>
                  <a:pt x="71557" y="19783"/>
                  <a:pt x="84238" y="17044"/>
                </a:cubicBezTo>
              </a:path>
            </a:pathLst>
          </a:custGeom>
          <a:noFill/>
          <a:ln w="9525" cap="flat" cmpd="sng">
            <a:solidFill>
              <a:schemeClr val="dk2"/>
            </a:solidFill>
            <a:prstDash val="solid"/>
            <a:round/>
            <a:headEnd type="none" w="med" len="med"/>
            <a:tailEnd type="none" w="med" len="med"/>
          </a:ln>
        </p:spPr>
      </p:sp>
      <p:sp>
        <p:nvSpPr>
          <p:cNvPr id="162" name="Google Shape;162;p15"/>
          <p:cNvSpPr/>
          <p:nvPr/>
        </p:nvSpPr>
        <p:spPr>
          <a:xfrm>
            <a:off x="1326325" y="2073925"/>
            <a:ext cx="4708875" cy="1187400"/>
          </a:xfrm>
          <a:custGeom>
            <a:avLst/>
            <a:gdLst/>
            <a:ahLst/>
            <a:cxnLst/>
            <a:rect l="l" t="t" r="r" b="b"/>
            <a:pathLst>
              <a:path w="188355" h="47496" extrusionOk="0">
                <a:moveTo>
                  <a:pt x="0" y="0"/>
                </a:moveTo>
                <a:cubicBezTo>
                  <a:pt x="3449" y="7609"/>
                  <a:pt x="-8116" y="39465"/>
                  <a:pt x="20696" y="45653"/>
                </a:cubicBezTo>
                <a:cubicBezTo>
                  <a:pt x="49508" y="51842"/>
                  <a:pt x="145581" y="40175"/>
                  <a:pt x="172871" y="37131"/>
                </a:cubicBezTo>
                <a:cubicBezTo>
                  <a:pt x="200161" y="34088"/>
                  <a:pt x="182509" y="29015"/>
                  <a:pt x="184436" y="27392"/>
                </a:cubicBezTo>
              </a:path>
            </a:pathLst>
          </a:custGeom>
          <a:noFill/>
          <a:ln w="9525" cap="flat" cmpd="sng">
            <a:solidFill>
              <a:schemeClr val="dk2"/>
            </a:solidFill>
            <a:prstDash val="solid"/>
            <a:round/>
            <a:headEnd type="none" w="med" len="med"/>
            <a:tailEnd type="none" w="med" len="med"/>
          </a:ln>
        </p:spPr>
      </p:sp>
      <p:sp>
        <p:nvSpPr>
          <p:cNvPr id="163" name="Google Shape;163;p15"/>
          <p:cNvSpPr txBox="1"/>
          <p:nvPr/>
        </p:nvSpPr>
        <p:spPr>
          <a:xfrm>
            <a:off x="7044300" y="801075"/>
            <a:ext cx="1947300" cy="6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Round 1</a:t>
            </a:r>
            <a:endParaRPr sz="1600">
              <a:solidFill>
                <a:srgbClr val="FFFFFF"/>
              </a:solidFill>
              <a:latin typeface="Lato"/>
              <a:ea typeface="Lato"/>
              <a:cs typeface="Lato"/>
              <a:sym typeface="Lato"/>
            </a:endParaRPr>
          </a:p>
        </p:txBody>
      </p:sp>
      <p:sp>
        <p:nvSpPr>
          <p:cNvPr id="164" name="Google Shape;164;p15"/>
          <p:cNvSpPr/>
          <p:nvPr/>
        </p:nvSpPr>
        <p:spPr>
          <a:xfrm>
            <a:off x="5361125" y="12729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5</a:t>
            </a:r>
            <a:endParaRPr/>
          </a:p>
        </p:txBody>
      </p:sp>
      <p:sp>
        <p:nvSpPr>
          <p:cNvPr id="165" name="Google Shape;165;p15"/>
          <p:cNvSpPr/>
          <p:nvPr/>
        </p:nvSpPr>
        <p:spPr>
          <a:xfrm>
            <a:off x="93625" y="34065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1</a:t>
            </a:r>
            <a:endParaRPr/>
          </a:p>
        </p:txBody>
      </p:sp>
      <p:sp>
        <p:nvSpPr>
          <p:cNvPr id="166" name="Google Shape;166;p15"/>
          <p:cNvSpPr/>
          <p:nvPr/>
        </p:nvSpPr>
        <p:spPr>
          <a:xfrm>
            <a:off x="1417775" y="34065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2</a:t>
            </a:r>
            <a:endParaRPr/>
          </a:p>
        </p:txBody>
      </p:sp>
      <p:sp>
        <p:nvSpPr>
          <p:cNvPr id="167" name="Google Shape;167;p15"/>
          <p:cNvSpPr/>
          <p:nvPr/>
        </p:nvSpPr>
        <p:spPr>
          <a:xfrm>
            <a:off x="2741575" y="34065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3</a:t>
            </a:r>
            <a:endParaRPr/>
          </a:p>
        </p:txBody>
      </p:sp>
      <p:sp>
        <p:nvSpPr>
          <p:cNvPr id="168" name="Google Shape;168;p15"/>
          <p:cNvSpPr/>
          <p:nvPr/>
        </p:nvSpPr>
        <p:spPr>
          <a:xfrm>
            <a:off x="4065725" y="34065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4</a:t>
            </a:r>
            <a:endParaRPr/>
          </a:p>
        </p:txBody>
      </p:sp>
      <p:sp>
        <p:nvSpPr>
          <p:cNvPr id="169" name="Google Shape;169;p15"/>
          <p:cNvSpPr/>
          <p:nvPr/>
        </p:nvSpPr>
        <p:spPr>
          <a:xfrm>
            <a:off x="6943500" y="3543475"/>
            <a:ext cx="289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400700" y="3543475"/>
            <a:ext cx="289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7857900" y="3543475"/>
            <a:ext cx="289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2684525" y="3300775"/>
            <a:ext cx="4048200" cy="867300"/>
          </a:xfrm>
          <a:prstGeom prst="rect">
            <a:avLst/>
          </a:prstGeom>
          <a:solidFill>
            <a:srgbClr val="82C7A5">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 name="Google Shape;173;p15"/>
          <p:cNvSpPr/>
          <p:nvPr/>
        </p:nvSpPr>
        <p:spPr>
          <a:xfrm>
            <a:off x="4065725" y="41685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Generated Sentence 1</a:t>
            </a:r>
            <a:endParaRPr/>
          </a:p>
        </p:txBody>
      </p:sp>
      <p:sp>
        <p:nvSpPr>
          <p:cNvPr id="174" name="Google Shape;174;p15"/>
          <p:cNvSpPr/>
          <p:nvPr/>
        </p:nvSpPr>
        <p:spPr>
          <a:xfrm>
            <a:off x="5343975" y="41685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Generated Sentence 2</a:t>
            </a:r>
            <a:endParaRPr/>
          </a:p>
        </p:txBody>
      </p:sp>
      <p:sp>
        <p:nvSpPr>
          <p:cNvPr id="175" name="Google Shape;175;p15"/>
          <p:cNvSpPr txBox="1"/>
          <p:nvPr/>
        </p:nvSpPr>
        <p:spPr>
          <a:xfrm>
            <a:off x="7044300" y="2934675"/>
            <a:ext cx="1947300" cy="69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Lato"/>
                <a:ea typeface="Lato"/>
                <a:cs typeface="Lato"/>
                <a:sym typeface="Lato"/>
              </a:rPr>
              <a:t>Round 2</a:t>
            </a:r>
            <a:endParaRPr sz="1600">
              <a:solidFill>
                <a:srgbClr val="FFFFFF"/>
              </a:solidFill>
              <a:latin typeface="Lato"/>
              <a:ea typeface="Lato"/>
              <a:cs typeface="Lato"/>
              <a:sym typeface="Lato"/>
            </a:endParaRPr>
          </a:p>
        </p:txBody>
      </p:sp>
      <p:sp>
        <p:nvSpPr>
          <p:cNvPr id="176" name="Google Shape;176;p15"/>
          <p:cNvSpPr/>
          <p:nvPr/>
        </p:nvSpPr>
        <p:spPr>
          <a:xfrm>
            <a:off x="5361125" y="34065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Sentence 5</a:t>
            </a:r>
            <a:endParaRPr/>
          </a:p>
        </p:txBody>
      </p:sp>
      <p:sp>
        <p:nvSpPr>
          <p:cNvPr id="177" name="Google Shape;177;p15"/>
          <p:cNvSpPr/>
          <p:nvPr/>
        </p:nvSpPr>
        <p:spPr>
          <a:xfrm>
            <a:off x="6580325" y="41685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Generated Sentence 3</a:t>
            </a:r>
            <a:endParaRPr/>
          </a:p>
        </p:txBody>
      </p:sp>
      <p:sp>
        <p:nvSpPr>
          <p:cNvPr id="178" name="Google Shape;178;p15"/>
          <p:cNvSpPr/>
          <p:nvPr/>
        </p:nvSpPr>
        <p:spPr>
          <a:xfrm>
            <a:off x="7858575" y="4168500"/>
            <a:ext cx="1232700" cy="62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Generated Sentence 4</a:t>
            </a:r>
            <a:endParaRPr/>
          </a:p>
        </p:txBody>
      </p:sp>
      <p:sp>
        <p:nvSpPr>
          <p:cNvPr id="179" name="Google Shape;179;p15"/>
          <p:cNvSpPr/>
          <p:nvPr/>
        </p:nvSpPr>
        <p:spPr>
          <a:xfrm>
            <a:off x="3001400" y="4165025"/>
            <a:ext cx="4078275" cy="780650"/>
          </a:xfrm>
          <a:custGeom>
            <a:avLst/>
            <a:gdLst/>
            <a:ahLst/>
            <a:cxnLst/>
            <a:rect l="l" t="t" r="r" b="b"/>
            <a:pathLst>
              <a:path w="163131" h="31226" extrusionOk="0">
                <a:moveTo>
                  <a:pt x="0" y="0"/>
                </a:moveTo>
                <a:cubicBezTo>
                  <a:pt x="5478" y="4971"/>
                  <a:pt x="5681" y="25464"/>
                  <a:pt x="32869" y="29826"/>
                </a:cubicBezTo>
                <a:cubicBezTo>
                  <a:pt x="60058" y="34188"/>
                  <a:pt x="141421" y="26783"/>
                  <a:pt x="163131" y="26174"/>
                </a:cubicBezTo>
              </a:path>
            </a:pathLst>
          </a:custGeom>
          <a:noFill/>
          <a:ln w="9525" cap="flat" cmpd="sng">
            <a:solidFill>
              <a:schemeClr val="dk2"/>
            </a:solidFill>
            <a:prstDash val="solid"/>
            <a:round/>
            <a:headEnd type="none" w="med" len="med"/>
            <a:tailEnd type="none" w="med" len="med"/>
          </a:ln>
        </p:spPr>
      </p:sp>
      <p:sp>
        <p:nvSpPr>
          <p:cNvPr id="180" name="Google Shape;180;p15"/>
          <p:cNvSpPr/>
          <p:nvPr/>
        </p:nvSpPr>
        <p:spPr>
          <a:xfrm>
            <a:off x="2766473" y="4180225"/>
            <a:ext cx="5637100" cy="963325"/>
          </a:xfrm>
          <a:custGeom>
            <a:avLst/>
            <a:gdLst/>
            <a:ahLst/>
            <a:cxnLst/>
            <a:rect l="l" t="t" r="r" b="b"/>
            <a:pathLst>
              <a:path w="225484" h="38533" extrusionOk="0">
                <a:moveTo>
                  <a:pt x="875" y="0"/>
                </a:moveTo>
                <a:cubicBezTo>
                  <a:pt x="4832" y="6290"/>
                  <a:pt x="-12821" y="33479"/>
                  <a:pt x="24614" y="37740"/>
                </a:cubicBezTo>
                <a:cubicBezTo>
                  <a:pt x="62049" y="42001"/>
                  <a:pt x="192006" y="27595"/>
                  <a:pt x="225484" y="25566"/>
                </a:cubicBezTo>
              </a:path>
            </a:pathLst>
          </a:custGeom>
          <a:noFill/>
          <a:ln w="9525" cap="flat" cmpd="sng">
            <a:solidFill>
              <a:schemeClr val="dk2"/>
            </a:solidFill>
            <a:prstDash val="solid"/>
            <a:round/>
            <a:headEnd type="none" w="med" len="med"/>
            <a:tailEnd type="none" w="med" len="med"/>
          </a:ln>
        </p:spPr>
      </p:sp>
      <p:sp>
        <p:nvSpPr>
          <p:cNvPr id="181" name="Google Shape;181;p15"/>
          <p:cNvSpPr txBox="1"/>
          <p:nvPr/>
        </p:nvSpPr>
        <p:spPr>
          <a:xfrm>
            <a:off x="0" y="2370550"/>
            <a:ext cx="1326300" cy="6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Lato"/>
                <a:ea typeface="Lato"/>
                <a:cs typeface="Lato"/>
                <a:sym typeface="Lato"/>
              </a:rPr>
              <a:t>Above context used to generate sentences 1 and 2....</a:t>
            </a:r>
            <a:endParaRPr sz="1100">
              <a:solidFill>
                <a:srgbClr val="FFFFFF"/>
              </a:solidFill>
              <a:latin typeface="Lato"/>
              <a:ea typeface="Lato"/>
              <a:cs typeface="Lato"/>
              <a:sym typeface="Lato"/>
            </a:endParaRPr>
          </a:p>
        </p:txBody>
      </p:sp>
      <p:sp>
        <p:nvSpPr>
          <p:cNvPr id="182" name="Google Shape;182;p15"/>
          <p:cNvSpPr txBox="1"/>
          <p:nvPr/>
        </p:nvSpPr>
        <p:spPr>
          <a:xfrm>
            <a:off x="319800" y="4273925"/>
            <a:ext cx="1326300" cy="69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FFFFFF"/>
                </a:solidFill>
                <a:latin typeface="Lato"/>
                <a:ea typeface="Lato"/>
                <a:cs typeface="Lato"/>
                <a:sym typeface="Lato"/>
              </a:rPr>
              <a:t>Above context used to generate sentences 3 and 4…</a:t>
            </a:r>
            <a:endParaRPr sz="1100">
              <a:solidFill>
                <a:srgbClr val="FFFFFF"/>
              </a:solidFill>
              <a:latin typeface="Lato"/>
              <a:ea typeface="Lato"/>
              <a:cs typeface="Lato"/>
              <a:sym typeface="Lato"/>
            </a:endParaRPr>
          </a:p>
          <a:p>
            <a:pPr marL="0" lvl="0" indent="0" algn="l" rtl="0">
              <a:spcBef>
                <a:spcPts val="0"/>
              </a:spcBef>
              <a:spcAft>
                <a:spcPts val="0"/>
              </a:spcAft>
              <a:buNone/>
            </a:pPr>
            <a:endParaRPr sz="1100">
              <a:solidFill>
                <a:srgbClr val="FFFFFF"/>
              </a:solidFill>
              <a:latin typeface="Lato"/>
              <a:ea typeface="Lato"/>
              <a:cs typeface="Lato"/>
              <a:sym typeface="Lato"/>
            </a:endParaRPr>
          </a:p>
        </p:txBody>
      </p:sp>
      <p:sp>
        <p:nvSpPr>
          <p:cNvPr id="183" name="Google Shape;183;p15"/>
          <p:cNvSpPr txBox="1">
            <a:spLocks noGrp="1"/>
          </p:cNvSpPr>
          <p:nvPr>
            <p:ph type="title"/>
          </p:nvPr>
        </p:nvSpPr>
        <p:spPr>
          <a:xfrm>
            <a:off x="4311675" y="52400"/>
            <a:ext cx="4779600" cy="91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t>Generating Text</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TEXTual Style Transfer</a:t>
            </a:r>
            <a:endParaRPr/>
          </a:p>
        </p:txBody>
      </p:sp>
      <p:sp>
        <p:nvSpPr>
          <p:cNvPr id="189" name="Google Shape;189;p16"/>
          <p:cNvSpPr txBox="1">
            <a:spLocks noGrp="1"/>
          </p:cNvSpPr>
          <p:nvPr>
            <p:ph type="body" idx="1"/>
          </p:nvPr>
        </p:nvSpPr>
        <p:spPr>
          <a:xfrm>
            <a:off x="1185975" y="1005775"/>
            <a:ext cx="2482200" cy="2050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a:t>Source styles:</a:t>
            </a:r>
            <a:endParaRPr sz="1200"/>
          </a:p>
          <a:p>
            <a:pPr marL="914400" lvl="1" indent="-292100" algn="l" rtl="0">
              <a:spcBef>
                <a:spcPts val="0"/>
              </a:spcBef>
              <a:spcAft>
                <a:spcPts val="0"/>
              </a:spcAft>
              <a:buSzPts val="1000"/>
              <a:buChar char="○"/>
            </a:pPr>
            <a:r>
              <a:rPr lang="en" sz="1000"/>
              <a:t>Zothique</a:t>
            </a:r>
            <a:endParaRPr sz="1000"/>
          </a:p>
          <a:p>
            <a:pPr marL="914400" lvl="1" indent="-292100" algn="l" rtl="0">
              <a:spcBef>
                <a:spcPts val="0"/>
              </a:spcBef>
              <a:spcAft>
                <a:spcPts val="0"/>
              </a:spcAft>
              <a:buSzPts val="1000"/>
              <a:buChar char="○"/>
            </a:pPr>
            <a:r>
              <a:rPr lang="en" sz="1000"/>
              <a:t>Sci-FI</a:t>
            </a:r>
            <a:endParaRPr sz="1000"/>
          </a:p>
          <a:p>
            <a:pPr marL="914400" lvl="1" indent="-292100" algn="l" rtl="0">
              <a:spcBef>
                <a:spcPts val="0"/>
              </a:spcBef>
              <a:spcAft>
                <a:spcPts val="0"/>
              </a:spcAft>
              <a:buSzPts val="1000"/>
              <a:buChar char="○"/>
            </a:pPr>
            <a:r>
              <a:rPr lang="en" sz="1000"/>
              <a:t>19th Century</a:t>
            </a:r>
            <a:endParaRPr sz="1000"/>
          </a:p>
          <a:p>
            <a:pPr marL="914400" lvl="1" indent="-292100" algn="l" rtl="0">
              <a:spcBef>
                <a:spcPts val="0"/>
              </a:spcBef>
              <a:spcAft>
                <a:spcPts val="0"/>
              </a:spcAft>
              <a:buSzPts val="1000"/>
              <a:buChar char="○"/>
            </a:pPr>
            <a:r>
              <a:rPr lang="en" sz="1000"/>
              <a:t>Juvenile</a:t>
            </a:r>
            <a:endParaRPr sz="1000"/>
          </a:p>
          <a:p>
            <a:pPr marL="0" lvl="0" indent="0" algn="l" rtl="0">
              <a:spcBef>
                <a:spcPts val="1600"/>
              </a:spcBef>
              <a:spcAft>
                <a:spcPts val="1600"/>
              </a:spcAft>
              <a:buNone/>
            </a:pPr>
            <a:endParaRPr/>
          </a:p>
        </p:txBody>
      </p:sp>
      <p:pic>
        <p:nvPicPr>
          <p:cNvPr id="190" name="Google Shape;190;p16"/>
          <p:cNvPicPr preferRelativeResize="0"/>
          <p:nvPr/>
        </p:nvPicPr>
        <p:blipFill>
          <a:blip r:embed="rId3">
            <a:alphaModFix/>
          </a:blip>
          <a:stretch>
            <a:fillRect/>
          </a:stretch>
        </p:blipFill>
        <p:spPr>
          <a:xfrm>
            <a:off x="6149618" y="3079800"/>
            <a:ext cx="749625" cy="1130575"/>
          </a:xfrm>
          <a:prstGeom prst="rect">
            <a:avLst/>
          </a:prstGeom>
          <a:noFill/>
          <a:ln>
            <a:noFill/>
          </a:ln>
        </p:spPr>
      </p:pic>
      <p:pic>
        <p:nvPicPr>
          <p:cNvPr id="191" name="Google Shape;191;p16"/>
          <p:cNvPicPr preferRelativeResize="0"/>
          <p:nvPr/>
        </p:nvPicPr>
        <p:blipFill>
          <a:blip r:embed="rId4">
            <a:alphaModFix/>
          </a:blip>
          <a:stretch>
            <a:fillRect/>
          </a:stretch>
        </p:blipFill>
        <p:spPr>
          <a:xfrm>
            <a:off x="4600849" y="2851200"/>
            <a:ext cx="937700" cy="1612175"/>
          </a:xfrm>
          <a:prstGeom prst="rect">
            <a:avLst/>
          </a:prstGeom>
          <a:noFill/>
          <a:ln>
            <a:noFill/>
          </a:ln>
        </p:spPr>
      </p:pic>
      <p:pic>
        <p:nvPicPr>
          <p:cNvPr id="192" name="Google Shape;192;p16"/>
          <p:cNvPicPr preferRelativeResize="0"/>
          <p:nvPr/>
        </p:nvPicPr>
        <p:blipFill>
          <a:blip r:embed="rId5">
            <a:alphaModFix/>
          </a:blip>
          <a:stretch>
            <a:fillRect/>
          </a:stretch>
        </p:blipFill>
        <p:spPr>
          <a:xfrm>
            <a:off x="7491907" y="3355100"/>
            <a:ext cx="1466681" cy="914100"/>
          </a:xfrm>
          <a:prstGeom prst="rect">
            <a:avLst/>
          </a:prstGeom>
          <a:noFill/>
          <a:ln>
            <a:noFill/>
          </a:ln>
        </p:spPr>
      </p:pic>
      <p:sp>
        <p:nvSpPr>
          <p:cNvPr id="193" name="Google Shape;193;p16"/>
          <p:cNvSpPr txBox="1">
            <a:spLocks noGrp="1"/>
          </p:cNvSpPr>
          <p:nvPr>
            <p:ph type="title"/>
          </p:nvPr>
        </p:nvSpPr>
        <p:spPr>
          <a:xfrm>
            <a:off x="7064100" y="4457650"/>
            <a:ext cx="23223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Gulf of Mexico hurricanes news article</a:t>
            </a:r>
            <a:endParaRPr sz="1200"/>
          </a:p>
        </p:txBody>
      </p:sp>
      <p:sp>
        <p:nvSpPr>
          <p:cNvPr id="194" name="Google Shape;194;p16"/>
          <p:cNvSpPr txBox="1">
            <a:spLocks noGrp="1"/>
          </p:cNvSpPr>
          <p:nvPr>
            <p:ph type="title"/>
          </p:nvPr>
        </p:nvSpPr>
        <p:spPr>
          <a:xfrm>
            <a:off x="6016688" y="4183750"/>
            <a:ext cx="11679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M. C. Escher Wikipedia article</a:t>
            </a:r>
            <a:endParaRPr sz="1200"/>
          </a:p>
        </p:txBody>
      </p:sp>
      <p:sp>
        <p:nvSpPr>
          <p:cNvPr id="195" name="Google Shape;195;p16"/>
          <p:cNvSpPr txBox="1">
            <a:spLocks noGrp="1"/>
          </p:cNvSpPr>
          <p:nvPr>
            <p:ph type="title"/>
          </p:nvPr>
        </p:nvSpPr>
        <p:spPr>
          <a:xfrm>
            <a:off x="4357625" y="4517950"/>
            <a:ext cx="1715700" cy="64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Jorge Luis Borges short story</a:t>
            </a:r>
            <a:endParaRPr sz="1200"/>
          </a:p>
        </p:txBody>
      </p:sp>
      <p:cxnSp>
        <p:nvCxnSpPr>
          <p:cNvPr id="196" name="Google Shape;196;p16"/>
          <p:cNvCxnSpPr/>
          <p:nvPr/>
        </p:nvCxnSpPr>
        <p:spPr>
          <a:xfrm>
            <a:off x="2286175" y="4576125"/>
            <a:ext cx="1947900" cy="121800"/>
          </a:xfrm>
          <a:prstGeom prst="straightConnector1">
            <a:avLst/>
          </a:prstGeom>
          <a:noFill/>
          <a:ln w="76200" cap="flat" cmpd="sng">
            <a:solidFill>
              <a:schemeClr val="lt2"/>
            </a:solidFill>
            <a:prstDash val="solid"/>
            <a:round/>
            <a:headEnd type="none" w="med" len="med"/>
            <a:tailEnd type="triangle" w="med" len="med"/>
          </a:ln>
        </p:spPr>
      </p:cxnSp>
      <p:pic>
        <p:nvPicPr>
          <p:cNvPr id="197" name="Google Shape;197;p16"/>
          <p:cNvPicPr preferRelativeResize="0"/>
          <p:nvPr/>
        </p:nvPicPr>
        <p:blipFill>
          <a:blip r:embed="rId6">
            <a:alphaModFix/>
          </a:blip>
          <a:stretch>
            <a:fillRect/>
          </a:stretch>
        </p:blipFill>
        <p:spPr>
          <a:xfrm>
            <a:off x="190925" y="1661225"/>
            <a:ext cx="749625" cy="1004648"/>
          </a:xfrm>
          <a:prstGeom prst="rect">
            <a:avLst/>
          </a:prstGeom>
          <a:noFill/>
          <a:ln>
            <a:noFill/>
          </a:ln>
        </p:spPr>
      </p:pic>
      <p:sp>
        <p:nvSpPr>
          <p:cNvPr id="198" name="Google Shape;198;p16"/>
          <p:cNvSpPr txBox="1">
            <a:spLocks noGrp="1"/>
          </p:cNvSpPr>
          <p:nvPr>
            <p:ph type="title"/>
          </p:nvPr>
        </p:nvSpPr>
        <p:spPr>
          <a:xfrm>
            <a:off x="133574" y="2662088"/>
            <a:ext cx="10524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C. A. Smith</a:t>
            </a:r>
            <a:endParaRPr sz="1200"/>
          </a:p>
          <a:p>
            <a:pPr marL="0" lvl="0" indent="0" algn="l" rtl="0">
              <a:spcBef>
                <a:spcPts val="0"/>
              </a:spcBef>
              <a:spcAft>
                <a:spcPts val="0"/>
              </a:spcAft>
              <a:buNone/>
            </a:pPr>
            <a:endParaRPr sz="1200"/>
          </a:p>
        </p:txBody>
      </p:sp>
      <p:pic>
        <p:nvPicPr>
          <p:cNvPr id="199" name="Google Shape;199;p16"/>
          <p:cNvPicPr preferRelativeResize="0"/>
          <p:nvPr/>
        </p:nvPicPr>
        <p:blipFill>
          <a:blip r:embed="rId7">
            <a:alphaModFix/>
          </a:blip>
          <a:stretch>
            <a:fillRect/>
          </a:stretch>
        </p:blipFill>
        <p:spPr>
          <a:xfrm>
            <a:off x="1283888" y="2684448"/>
            <a:ext cx="937700" cy="1181502"/>
          </a:xfrm>
          <a:prstGeom prst="rect">
            <a:avLst/>
          </a:prstGeom>
          <a:noFill/>
          <a:ln>
            <a:noFill/>
          </a:ln>
        </p:spPr>
      </p:pic>
      <p:sp>
        <p:nvSpPr>
          <p:cNvPr id="200" name="Google Shape;200;p16"/>
          <p:cNvSpPr txBox="1">
            <a:spLocks noGrp="1"/>
          </p:cNvSpPr>
          <p:nvPr>
            <p:ph type="title"/>
          </p:nvPr>
        </p:nvSpPr>
        <p:spPr>
          <a:xfrm>
            <a:off x="1402599" y="3937400"/>
            <a:ext cx="10524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Sci-Fi</a:t>
            </a:r>
            <a:endParaRPr sz="1200"/>
          </a:p>
          <a:p>
            <a:pPr marL="0" lvl="0" indent="0" algn="l" rtl="0">
              <a:spcBef>
                <a:spcPts val="0"/>
              </a:spcBef>
              <a:spcAft>
                <a:spcPts val="0"/>
              </a:spcAft>
              <a:buNone/>
            </a:pPr>
            <a:endParaRPr sz="1200"/>
          </a:p>
        </p:txBody>
      </p:sp>
      <p:sp>
        <p:nvSpPr>
          <p:cNvPr id="201" name="Google Shape;201;p16"/>
          <p:cNvSpPr txBox="1"/>
          <p:nvPr/>
        </p:nvSpPr>
        <p:spPr>
          <a:xfrm>
            <a:off x="3913600" y="1005775"/>
            <a:ext cx="4200900" cy="20505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Target texts:</a:t>
            </a:r>
            <a:endParaRPr sz="1200">
              <a:solidFill>
                <a:schemeClr val="lt1"/>
              </a:solidFill>
              <a:latin typeface="Lato"/>
              <a:ea typeface="Lato"/>
              <a:cs typeface="Lato"/>
              <a:sym typeface="Lato"/>
            </a:endParaRPr>
          </a:p>
          <a:p>
            <a:pPr marL="914400" lvl="1" indent="-292100" algn="l" rtl="0">
              <a:lnSpc>
                <a:spcPct val="115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“The Circular Ruins” by Jorge Luis Borges</a:t>
            </a:r>
            <a:endParaRPr sz="1000">
              <a:solidFill>
                <a:schemeClr val="lt1"/>
              </a:solidFill>
              <a:latin typeface="Lato"/>
              <a:ea typeface="Lato"/>
              <a:cs typeface="Lato"/>
              <a:sym typeface="Lato"/>
            </a:endParaRPr>
          </a:p>
          <a:p>
            <a:pPr marL="914400" lvl="1" indent="-292100" algn="l" rtl="0">
              <a:lnSpc>
                <a:spcPct val="115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A wikipedia article on M. C. Escher (</a:t>
            </a:r>
            <a:r>
              <a:rPr lang="en" sz="1000" u="sng">
                <a:solidFill>
                  <a:schemeClr val="accent5"/>
                </a:solidFill>
                <a:latin typeface="Lato"/>
                <a:ea typeface="Lato"/>
                <a:cs typeface="Lato"/>
                <a:sym typeface="Lato"/>
                <a:hlinkClick r:id="rId8"/>
              </a:rPr>
              <a:t>https://en.wikipedia.org/wiki/M._C._Escher</a:t>
            </a:r>
            <a:r>
              <a:rPr lang="en" sz="1000">
                <a:solidFill>
                  <a:schemeClr val="lt1"/>
                </a:solidFill>
                <a:latin typeface="Lato"/>
                <a:ea typeface="Lato"/>
                <a:cs typeface="Lato"/>
                <a:sym typeface="Lato"/>
              </a:rPr>
              <a:t>)</a:t>
            </a:r>
            <a:endParaRPr sz="1000">
              <a:solidFill>
                <a:schemeClr val="lt1"/>
              </a:solidFill>
              <a:latin typeface="Lato"/>
              <a:ea typeface="Lato"/>
              <a:cs typeface="Lato"/>
              <a:sym typeface="Lato"/>
            </a:endParaRPr>
          </a:p>
          <a:p>
            <a:pPr marL="914400" lvl="1" indent="-292100" algn="l" rtl="0">
              <a:lnSpc>
                <a:spcPct val="115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A news article on hurricanes in the gulf of mexico (https://www.washingtonpost.com/weather/2020/03/31/gulf-of-mexico-warm-tornadoes-hurricanes/)</a:t>
            </a:r>
            <a:endParaRPr sz="1000">
              <a:solidFill>
                <a:schemeClr val="lt1"/>
              </a:solidFill>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p:txBody>
      </p:sp>
      <p:pic>
        <p:nvPicPr>
          <p:cNvPr id="202" name="Google Shape;202;p16"/>
          <p:cNvPicPr preferRelativeResize="0"/>
          <p:nvPr/>
        </p:nvPicPr>
        <p:blipFill>
          <a:blip r:embed="rId9">
            <a:alphaModFix/>
          </a:blip>
          <a:stretch>
            <a:fillRect/>
          </a:stretch>
        </p:blipFill>
        <p:spPr>
          <a:xfrm>
            <a:off x="2376875" y="2254710"/>
            <a:ext cx="1167900" cy="1865676"/>
          </a:xfrm>
          <a:prstGeom prst="rect">
            <a:avLst/>
          </a:prstGeom>
          <a:noFill/>
          <a:ln>
            <a:noFill/>
          </a:ln>
        </p:spPr>
      </p:pic>
      <p:sp>
        <p:nvSpPr>
          <p:cNvPr id="203" name="Google Shape;203;p16"/>
          <p:cNvSpPr txBox="1">
            <a:spLocks noGrp="1"/>
          </p:cNvSpPr>
          <p:nvPr>
            <p:ph type="title"/>
          </p:nvPr>
        </p:nvSpPr>
        <p:spPr>
          <a:xfrm>
            <a:off x="2397075" y="4132600"/>
            <a:ext cx="12711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19th Century</a:t>
            </a:r>
            <a:endParaRPr sz="12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204" name="Google Shape;204;p16"/>
          <p:cNvPicPr preferRelativeResize="0"/>
          <p:nvPr/>
        </p:nvPicPr>
        <p:blipFill>
          <a:blip r:embed="rId10">
            <a:alphaModFix/>
          </a:blip>
          <a:stretch>
            <a:fillRect/>
          </a:stretch>
        </p:blipFill>
        <p:spPr>
          <a:xfrm>
            <a:off x="190923" y="3149951"/>
            <a:ext cx="937701" cy="1324399"/>
          </a:xfrm>
          <a:prstGeom prst="rect">
            <a:avLst/>
          </a:prstGeom>
          <a:noFill/>
          <a:ln>
            <a:noFill/>
          </a:ln>
        </p:spPr>
      </p:pic>
      <p:sp>
        <p:nvSpPr>
          <p:cNvPr id="205" name="Google Shape;205;p16"/>
          <p:cNvSpPr txBox="1">
            <a:spLocks noGrp="1"/>
          </p:cNvSpPr>
          <p:nvPr>
            <p:ph type="title"/>
          </p:nvPr>
        </p:nvSpPr>
        <p:spPr>
          <a:xfrm>
            <a:off x="12401" y="4694050"/>
            <a:ext cx="1618800" cy="44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Juvenile Literature</a:t>
            </a:r>
            <a:endParaRPr sz="1200"/>
          </a:p>
          <a:p>
            <a:pPr marL="0" lvl="0" indent="0" algn="l" rtl="0">
              <a:spcBef>
                <a:spcPts val="0"/>
              </a:spcBef>
              <a:spcAft>
                <a:spcPts val="0"/>
              </a:spcAft>
              <a:buNone/>
            </a:pPr>
            <a:endParaRPr sz="1200"/>
          </a:p>
        </p:txBody>
      </p:sp>
      <p:pic>
        <p:nvPicPr>
          <p:cNvPr id="206" name="Google Shape;206;p16"/>
          <p:cNvPicPr preferRelativeResize="0"/>
          <p:nvPr/>
        </p:nvPicPr>
        <p:blipFill>
          <a:blip r:embed="rId11">
            <a:alphaModFix/>
          </a:blip>
          <a:stretch>
            <a:fillRect/>
          </a:stretch>
        </p:blipFill>
        <p:spPr>
          <a:xfrm>
            <a:off x="6149625" y="2435332"/>
            <a:ext cx="749625" cy="620930"/>
          </a:xfrm>
          <a:prstGeom prst="rect">
            <a:avLst/>
          </a:prstGeom>
          <a:noFill/>
          <a:ln>
            <a:noFill/>
          </a:ln>
        </p:spPr>
      </p:pic>
      <p:pic>
        <p:nvPicPr>
          <p:cNvPr id="207" name="Google Shape;207;p16"/>
          <p:cNvPicPr preferRelativeResize="0"/>
          <p:nvPr/>
        </p:nvPicPr>
        <p:blipFill>
          <a:blip r:embed="rId12">
            <a:alphaModFix/>
          </a:blip>
          <a:stretch>
            <a:fillRect/>
          </a:stretch>
        </p:blipFill>
        <p:spPr>
          <a:xfrm>
            <a:off x="7862850" y="2500410"/>
            <a:ext cx="749625" cy="7646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Generated text examples - Hurricane NewsTarget Text</a:t>
            </a:r>
            <a:endParaRPr/>
          </a:p>
          <a:p>
            <a:pPr marL="0" lvl="0" indent="0" algn="l" rtl="0">
              <a:spcBef>
                <a:spcPts val="0"/>
              </a:spcBef>
              <a:spcAft>
                <a:spcPts val="0"/>
              </a:spcAft>
              <a:buNone/>
            </a:pPr>
            <a:endParaRPr/>
          </a:p>
        </p:txBody>
      </p:sp>
      <p:sp>
        <p:nvSpPr>
          <p:cNvPr id="220" name="Google Shape;220;p18"/>
          <p:cNvSpPr txBox="1">
            <a:spLocks noGrp="1"/>
          </p:cNvSpPr>
          <p:nvPr>
            <p:ph type="body" idx="1"/>
          </p:nvPr>
        </p:nvSpPr>
        <p:spPr>
          <a:xfrm>
            <a:off x="1297500" y="14446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Sci-Fi Source Text:</a:t>
            </a:r>
            <a:r>
              <a:rPr lang="en"/>
              <a:t> Of course, there is always the matter of the precipitation, to be followed by a storm. Of course there is always the difference of some elements in the quality of the rainfall, the change of trees, the increase of farm facilities became manifest when it breaks over, and a generation of adults has been almost universally-attuned to such-day. The fundamental Earth provides a constant reminder, though, of the fact that the sun’s waters came from the sea in summer and seas came into winter, not from the rain of the present; that the weather has stayed here, not from the present. But there, on the other hand, there is something about the juice that goes by from the down which the water moved last year and now passes it.</a:t>
            </a:r>
            <a:endParaRPr/>
          </a:p>
        </p:txBody>
      </p:sp>
      <p:sp>
        <p:nvSpPr>
          <p:cNvPr id="221" name="Google Shape;221;p18"/>
          <p:cNvSpPr txBox="1">
            <a:spLocks noGrp="1"/>
          </p:cNvSpPr>
          <p:nvPr>
            <p:ph type="body" idx="1"/>
          </p:nvPr>
        </p:nvSpPr>
        <p:spPr>
          <a:xfrm>
            <a:off x="1258050" y="3687550"/>
            <a:ext cx="7038900" cy="233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Zothique Source Text:</a:t>
            </a:r>
            <a:r>
              <a:rPr lang="en"/>
              <a:t> Borne like a leaf on the moonless shore of the storm, bands of bright-plumaged serpents poured in a steadily upwards glimmer. Higher they climbed, following a dimly shifting wall of glass. One by one, the mysterious forms began to trouble the pacemonium’s nervous system. A red, swollen moon rose red as with saniesmingled blood, under the saffron lamps; and before her too was the dry, sybil-clotted air.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Plots (small dataset)</a:t>
            </a:r>
            <a:endParaRPr/>
          </a:p>
        </p:txBody>
      </p:sp>
      <p:pic>
        <p:nvPicPr>
          <p:cNvPr id="227" name="Google Shape;227;p19"/>
          <p:cNvPicPr preferRelativeResize="0"/>
          <p:nvPr/>
        </p:nvPicPr>
        <p:blipFill>
          <a:blip r:embed="rId3">
            <a:alphaModFix/>
          </a:blip>
          <a:stretch>
            <a:fillRect/>
          </a:stretch>
        </p:blipFill>
        <p:spPr>
          <a:xfrm>
            <a:off x="3506200" y="1245025"/>
            <a:ext cx="5290251" cy="3638824"/>
          </a:xfrm>
          <a:prstGeom prst="rect">
            <a:avLst/>
          </a:prstGeom>
          <a:noFill/>
          <a:ln>
            <a:noFill/>
          </a:ln>
        </p:spPr>
      </p:pic>
      <p:sp>
        <p:nvSpPr>
          <p:cNvPr id="228" name="Google Shape;228;p19"/>
          <p:cNvSpPr txBox="1">
            <a:spLocks noGrp="1"/>
          </p:cNvSpPr>
          <p:nvPr>
            <p:ph type="body" idx="1"/>
          </p:nvPr>
        </p:nvSpPr>
        <p:spPr>
          <a:xfrm>
            <a:off x="866725" y="1437400"/>
            <a:ext cx="2490600" cy="3271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Parallel model on AWS EC2 g4dn.12xlarge instance</a:t>
            </a:r>
            <a:endParaRPr/>
          </a:p>
          <a:p>
            <a:pPr marL="914400" lvl="1" indent="-298450" algn="l" rtl="0">
              <a:spcBef>
                <a:spcPts val="0"/>
              </a:spcBef>
              <a:spcAft>
                <a:spcPts val="0"/>
              </a:spcAft>
              <a:buSzPts val="1100"/>
              <a:buChar char="○"/>
            </a:pPr>
            <a:r>
              <a:rPr lang="en"/>
              <a:t>4 Nvidia T4 Tensor Core GPUs</a:t>
            </a:r>
            <a:endParaRPr/>
          </a:p>
          <a:p>
            <a:pPr marL="457200" lvl="0" indent="-311150" algn="l" rtl="0">
              <a:spcBef>
                <a:spcPts val="0"/>
              </a:spcBef>
              <a:spcAft>
                <a:spcPts val="0"/>
              </a:spcAft>
              <a:buSzPts val="1300"/>
              <a:buChar char="●"/>
            </a:pPr>
            <a:r>
              <a:rPr lang="en"/>
              <a:t>Plot of  </a:t>
            </a:r>
            <a:r>
              <a:rPr lang="en" b="1">
                <a:solidFill>
                  <a:srgbClr val="333333"/>
                </a:solidFill>
                <a:highlight>
                  <a:srgbClr val="FFFFFF"/>
                </a:highlight>
              </a:rPr>
              <a:t>Training Loss vs Time Taken</a:t>
            </a:r>
            <a:endParaRPr/>
          </a:p>
          <a:p>
            <a:pPr marL="457200" lvl="0" indent="-311150" algn="l" rtl="0">
              <a:spcBef>
                <a:spcPts val="0"/>
              </a:spcBef>
              <a:spcAft>
                <a:spcPts val="0"/>
              </a:spcAft>
              <a:buSzPts val="1300"/>
              <a:buChar char="●"/>
            </a:pPr>
            <a:r>
              <a:rPr lang="en"/>
              <a:t>Single Node vs Multinode parallelism</a:t>
            </a:r>
            <a:endParaRPr/>
          </a:p>
          <a:p>
            <a:pPr marL="457200" lvl="0" indent="-311150" algn="l" rtl="0">
              <a:spcBef>
                <a:spcPts val="0"/>
              </a:spcBef>
              <a:spcAft>
                <a:spcPts val="0"/>
              </a:spcAft>
              <a:buSzPts val="1300"/>
              <a:buChar char="●"/>
            </a:pPr>
            <a:r>
              <a:rPr lang="en" b="1"/>
              <a:t>Single Node is faster!</a:t>
            </a:r>
            <a:endParaRPr b="1"/>
          </a:p>
          <a:p>
            <a:pPr marL="457200" lvl="0" indent="-311150" algn="l" rtl="0">
              <a:spcBef>
                <a:spcPts val="0"/>
              </a:spcBef>
              <a:spcAft>
                <a:spcPts val="0"/>
              </a:spcAft>
              <a:buSzPts val="1300"/>
              <a:buChar char="●"/>
            </a:pPr>
            <a:r>
              <a:rPr lang="en"/>
              <a:t>117 million parameters to train</a:t>
            </a:r>
            <a:endParaRPr/>
          </a:p>
          <a:p>
            <a:pPr marL="914400" lvl="1" indent="-298450" algn="l" rtl="0">
              <a:spcBef>
                <a:spcPts val="0"/>
              </a:spcBef>
              <a:spcAft>
                <a:spcPts val="0"/>
              </a:spcAft>
              <a:buSzPts val="1100"/>
              <a:buChar char="○"/>
            </a:pPr>
            <a:r>
              <a:rPr lang="en"/>
              <a:t>Significant communication overhead</a:t>
            </a:r>
            <a:endParaRPr/>
          </a:p>
        </p:txBody>
      </p:sp>
      <p:cxnSp>
        <p:nvCxnSpPr>
          <p:cNvPr id="229" name="Google Shape;229;p19"/>
          <p:cNvCxnSpPr/>
          <p:nvPr/>
        </p:nvCxnSpPr>
        <p:spPr>
          <a:xfrm rot="10800000" flipH="1">
            <a:off x="4572000" y="4101300"/>
            <a:ext cx="199200" cy="528900"/>
          </a:xfrm>
          <a:prstGeom prst="straightConnector1">
            <a:avLst/>
          </a:prstGeom>
          <a:noFill/>
          <a:ln w="38100" cap="flat" cmpd="sng">
            <a:solidFill>
              <a:schemeClr val="accent1"/>
            </a:solidFill>
            <a:prstDash val="solid"/>
            <a:round/>
            <a:headEnd type="none" w="med" len="med"/>
            <a:tailEnd type="triangle" w="med" len="med"/>
          </a:ln>
        </p:spPr>
      </p:cxnSp>
      <p:cxnSp>
        <p:nvCxnSpPr>
          <p:cNvPr id="230" name="Google Shape;230;p19"/>
          <p:cNvCxnSpPr/>
          <p:nvPr/>
        </p:nvCxnSpPr>
        <p:spPr>
          <a:xfrm flipH="1">
            <a:off x="5651650" y="3593100"/>
            <a:ext cx="151800" cy="461100"/>
          </a:xfrm>
          <a:prstGeom prst="straightConnector1">
            <a:avLst/>
          </a:prstGeom>
          <a:noFill/>
          <a:ln w="38100" cap="flat" cmpd="sng">
            <a:solidFill>
              <a:schemeClr val="accent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1000"/>
                                        <p:tgtEl>
                                          <p:spTgt spid="230"/>
                                        </p:tgtEl>
                                      </p:cBhvr>
                                    </p:animEffect>
                                  </p:childTnLst>
                                </p:cTn>
                              </p:par>
                              <p:par>
                                <p:cTn id="8" presetID="10" presetClass="entr" presetSubtype="0" fill="hold" nodeType="withEffect">
                                  <p:stCondLst>
                                    <p:cond delay="0"/>
                                  </p:stCondLst>
                                  <p:childTnLst>
                                    <p:set>
                                      <p:cBhvr>
                                        <p:cTn id="9" dur="1" fill="hold">
                                          <p:stCondLst>
                                            <p:cond delay="0"/>
                                          </p:stCondLst>
                                        </p:cTn>
                                        <p:tgtEl>
                                          <p:spTgt spid="229"/>
                                        </p:tgtEl>
                                        <p:attrNameLst>
                                          <p:attrName>style.visibility</p:attrName>
                                        </p:attrNameLst>
                                      </p:cBhvr>
                                      <p:to>
                                        <p:strVal val="visible"/>
                                      </p:to>
                                    </p:set>
                                    <p:animEffect transition="in" filter="fade">
                                      <p:cBhvr>
                                        <p:cTn id="10"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20"/>
          <p:cNvPicPr preferRelativeResize="0"/>
          <p:nvPr/>
        </p:nvPicPr>
        <p:blipFill>
          <a:blip r:embed="rId3">
            <a:alphaModFix/>
          </a:blip>
          <a:stretch>
            <a:fillRect/>
          </a:stretch>
        </p:blipFill>
        <p:spPr>
          <a:xfrm>
            <a:off x="3506200" y="1245025"/>
            <a:ext cx="5290250" cy="3638824"/>
          </a:xfrm>
          <a:prstGeom prst="rect">
            <a:avLst/>
          </a:prstGeom>
          <a:noFill/>
          <a:ln>
            <a:noFill/>
          </a:ln>
        </p:spPr>
      </p:pic>
      <p:sp>
        <p:nvSpPr>
          <p:cNvPr id="236" name="Google Shape;23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Plots (big dataset)</a:t>
            </a:r>
            <a:endParaRPr/>
          </a:p>
        </p:txBody>
      </p:sp>
      <p:sp>
        <p:nvSpPr>
          <p:cNvPr id="237" name="Google Shape;237;p20"/>
          <p:cNvSpPr txBox="1">
            <a:spLocks noGrp="1"/>
          </p:cNvSpPr>
          <p:nvPr>
            <p:ph type="body" idx="1"/>
          </p:nvPr>
        </p:nvSpPr>
        <p:spPr>
          <a:xfrm>
            <a:off x="866725" y="1437400"/>
            <a:ext cx="2490600" cy="3271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Similar results for training on the big dataset</a:t>
            </a:r>
            <a:endParaRPr/>
          </a:p>
          <a:p>
            <a:pPr marL="457200" lvl="0" indent="-311150" algn="l" rtl="0">
              <a:spcBef>
                <a:spcPts val="0"/>
              </a:spcBef>
              <a:spcAft>
                <a:spcPts val="0"/>
              </a:spcAft>
              <a:buSzPts val="1300"/>
              <a:buChar char="●"/>
            </a:pPr>
            <a:r>
              <a:rPr lang="en"/>
              <a:t>Single Node vs Multinode parallelism</a:t>
            </a:r>
            <a:endParaRPr/>
          </a:p>
          <a:p>
            <a:pPr marL="457200" lvl="0" indent="-311150" algn="l" rtl="0">
              <a:spcBef>
                <a:spcPts val="0"/>
              </a:spcBef>
              <a:spcAft>
                <a:spcPts val="0"/>
              </a:spcAft>
              <a:buSzPts val="1300"/>
              <a:buChar char="●"/>
            </a:pPr>
            <a:r>
              <a:rPr lang="en" b="1"/>
              <a:t>Single Node is faster!</a:t>
            </a:r>
            <a:endParaRPr b="1"/>
          </a:p>
          <a:p>
            <a:pPr marL="457200" lvl="0" indent="-311150" algn="l" rtl="0">
              <a:spcBef>
                <a:spcPts val="0"/>
              </a:spcBef>
              <a:spcAft>
                <a:spcPts val="0"/>
              </a:spcAft>
              <a:buSzPts val="1300"/>
              <a:buChar char="●"/>
            </a:pPr>
            <a:r>
              <a:rPr lang="en"/>
              <a:t>117 million parameters to train</a:t>
            </a:r>
            <a:endParaRPr/>
          </a:p>
          <a:p>
            <a:pPr marL="914400" lvl="1" indent="-298450" algn="l" rtl="0">
              <a:spcBef>
                <a:spcPts val="0"/>
              </a:spcBef>
              <a:spcAft>
                <a:spcPts val="0"/>
              </a:spcAft>
              <a:buSzPts val="1100"/>
              <a:buChar char="○"/>
            </a:pPr>
            <a:r>
              <a:rPr lang="en"/>
              <a:t>Significant communication overhead</a:t>
            </a:r>
            <a:endParaRPr/>
          </a:p>
        </p:txBody>
      </p:sp>
      <p:cxnSp>
        <p:nvCxnSpPr>
          <p:cNvPr id="238" name="Google Shape;238;p20"/>
          <p:cNvCxnSpPr/>
          <p:nvPr/>
        </p:nvCxnSpPr>
        <p:spPr>
          <a:xfrm rot="10800000" flipH="1">
            <a:off x="4261050" y="4070450"/>
            <a:ext cx="199200" cy="528900"/>
          </a:xfrm>
          <a:prstGeom prst="straightConnector1">
            <a:avLst/>
          </a:prstGeom>
          <a:noFill/>
          <a:ln w="38100" cap="flat" cmpd="sng">
            <a:solidFill>
              <a:schemeClr val="accent1"/>
            </a:solidFill>
            <a:prstDash val="solid"/>
            <a:round/>
            <a:headEnd type="none" w="med" len="med"/>
            <a:tailEnd type="triangle" w="med" len="med"/>
          </a:ln>
        </p:spPr>
      </p:cxnSp>
      <p:cxnSp>
        <p:nvCxnSpPr>
          <p:cNvPr id="239" name="Google Shape;239;p20"/>
          <p:cNvCxnSpPr/>
          <p:nvPr/>
        </p:nvCxnSpPr>
        <p:spPr>
          <a:xfrm flipH="1">
            <a:off x="5153050" y="3545850"/>
            <a:ext cx="151800" cy="461100"/>
          </a:xfrm>
          <a:prstGeom prst="straightConnector1">
            <a:avLst/>
          </a:prstGeom>
          <a:noFill/>
          <a:ln w="38100" cap="flat" cmpd="sng">
            <a:solidFill>
              <a:schemeClr val="accent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par>
                                <p:cTn id="8" presetID="10" presetClass="entr" presetSubtype="0"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Parallelism &amp; Model Parallelism</a:t>
            </a:r>
            <a:endParaRPr/>
          </a:p>
        </p:txBody>
      </p:sp>
      <p:sp>
        <p:nvSpPr>
          <p:cNvPr id="245" name="Google Shape;245;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FFFFFF"/>
                </a:solidFill>
                <a:latin typeface="Arial"/>
                <a:ea typeface="Arial"/>
                <a:cs typeface="Arial"/>
                <a:sym typeface="Arial"/>
              </a:rPr>
              <a:t>Data parallelism : use the same model for every thread, but feed it with different parts of the data</a:t>
            </a:r>
            <a:endParaRPr sz="1350">
              <a:solidFill>
                <a:srgbClr val="FFFFFF"/>
              </a:solidFill>
              <a:latin typeface="Arial"/>
              <a:ea typeface="Arial"/>
              <a:cs typeface="Arial"/>
              <a:sym typeface="Arial"/>
            </a:endParaRPr>
          </a:p>
          <a:p>
            <a:pPr marL="0" lvl="0" indent="0" algn="l" rtl="0">
              <a:spcBef>
                <a:spcPts val="0"/>
              </a:spcBef>
              <a:spcAft>
                <a:spcPts val="0"/>
              </a:spcAft>
              <a:buNone/>
            </a:pPr>
            <a:r>
              <a:rPr lang="en" sz="1200">
                <a:solidFill>
                  <a:srgbClr val="FFFFFF"/>
                </a:solidFill>
                <a:latin typeface="Arial"/>
                <a:ea typeface="Arial"/>
                <a:cs typeface="Arial"/>
                <a:sym typeface="Arial"/>
              </a:rPr>
              <a:t> </a:t>
            </a:r>
            <a:endParaRPr sz="1200">
              <a:solidFill>
                <a:srgbClr val="FFFFFF"/>
              </a:solidFill>
              <a:latin typeface="Arial"/>
              <a:ea typeface="Arial"/>
              <a:cs typeface="Arial"/>
              <a:sym typeface="Arial"/>
            </a:endParaRPr>
          </a:p>
          <a:p>
            <a:pPr marL="0" lvl="0" indent="0" algn="l" rtl="0">
              <a:spcBef>
                <a:spcPts val="0"/>
              </a:spcBef>
              <a:spcAft>
                <a:spcPts val="0"/>
              </a:spcAft>
              <a:buNone/>
            </a:pPr>
            <a:r>
              <a:rPr lang="en" sz="1350">
                <a:solidFill>
                  <a:srgbClr val="FFFFFF"/>
                </a:solidFill>
                <a:latin typeface="Arial"/>
                <a:ea typeface="Arial"/>
                <a:cs typeface="Arial"/>
                <a:sym typeface="Arial"/>
              </a:rPr>
              <a:t>Model parallelism: use the same data for every thread, but split the model among threads</a:t>
            </a:r>
            <a:endParaRPr sz="1350">
              <a:solidFill>
                <a:srgbClr val="FFFFFF"/>
              </a:solidFill>
              <a:latin typeface="Arial"/>
              <a:ea typeface="Arial"/>
              <a:cs typeface="Arial"/>
              <a:sym typeface="Arial"/>
            </a:endParaRPr>
          </a:p>
          <a:p>
            <a:pPr marL="0" lvl="0" indent="0" algn="l" rtl="0">
              <a:spcBef>
                <a:spcPts val="0"/>
              </a:spcBef>
              <a:spcAft>
                <a:spcPts val="0"/>
              </a:spcAft>
              <a:buNone/>
            </a:pPr>
            <a:endParaRPr sz="1350">
              <a:solidFill>
                <a:srgbClr val="FFFFFF"/>
              </a:solidFill>
              <a:latin typeface="Arial"/>
              <a:ea typeface="Arial"/>
              <a:cs typeface="Arial"/>
              <a:sym typeface="Arial"/>
            </a:endParaRPr>
          </a:p>
          <a:p>
            <a:pPr marL="0" lvl="0" indent="0" algn="l" rtl="0">
              <a:spcBef>
                <a:spcPts val="0"/>
              </a:spcBef>
              <a:spcAft>
                <a:spcPts val="0"/>
              </a:spcAft>
              <a:buNone/>
            </a:pPr>
            <a:endParaRPr sz="1350">
              <a:solidFill>
                <a:srgbClr val="FFFFFF"/>
              </a:solidFill>
              <a:latin typeface="Arial"/>
              <a:ea typeface="Arial"/>
              <a:cs typeface="Arial"/>
              <a:sym typeface="Arial"/>
            </a:endParaRPr>
          </a:p>
          <a:p>
            <a:pPr marL="0" lvl="0" indent="0" algn="l" rtl="0">
              <a:spcBef>
                <a:spcPts val="0"/>
              </a:spcBef>
              <a:spcAft>
                <a:spcPts val="1600"/>
              </a:spcAft>
              <a:buNone/>
            </a:pPr>
            <a:endParaRPr/>
          </a:p>
        </p:txBody>
      </p:sp>
      <p:pic>
        <p:nvPicPr>
          <p:cNvPr id="246" name="Google Shape;246;p21"/>
          <p:cNvPicPr preferRelativeResize="0"/>
          <p:nvPr/>
        </p:nvPicPr>
        <p:blipFill>
          <a:blip r:embed="rId3">
            <a:alphaModFix/>
          </a:blip>
          <a:stretch>
            <a:fillRect/>
          </a:stretch>
        </p:blipFill>
        <p:spPr>
          <a:xfrm>
            <a:off x="4926650" y="2767700"/>
            <a:ext cx="4124574" cy="2131826"/>
          </a:xfrm>
          <a:prstGeom prst="rect">
            <a:avLst/>
          </a:prstGeom>
          <a:noFill/>
          <a:ln>
            <a:noFill/>
          </a:ln>
        </p:spPr>
      </p:pic>
      <p:grpSp>
        <p:nvGrpSpPr>
          <p:cNvPr id="247" name="Google Shape;247;p21"/>
          <p:cNvGrpSpPr/>
          <p:nvPr/>
        </p:nvGrpSpPr>
        <p:grpSpPr>
          <a:xfrm>
            <a:off x="284600" y="2907938"/>
            <a:ext cx="4438750" cy="1851350"/>
            <a:chOff x="277825" y="2975675"/>
            <a:chExt cx="4438750" cy="1851350"/>
          </a:xfrm>
        </p:grpSpPr>
        <p:pic>
          <p:nvPicPr>
            <p:cNvPr id="248" name="Google Shape;248;p21"/>
            <p:cNvPicPr preferRelativeResize="0"/>
            <p:nvPr/>
          </p:nvPicPr>
          <p:blipFill rotWithShape="1">
            <a:blip r:embed="rId4">
              <a:alphaModFix/>
            </a:blip>
            <a:srcRect b="31782"/>
            <a:stretch/>
          </p:blipFill>
          <p:spPr>
            <a:xfrm>
              <a:off x="277825" y="2975675"/>
              <a:ext cx="4438750" cy="1851350"/>
            </a:xfrm>
            <a:prstGeom prst="rect">
              <a:avLst/>
            </a:prstGeom>
            <a:noFill/>
            <a:ln>
              <a:noFill/>
            </a:ln>
          </p:spPr>
        </p:pic>
        <p:sp>
          <p:nvSpPr>
            <p:cNvPr id="249" name="Google Shape;249;p21"/>
            <p:cNvSpPr/>
            <p:nvPr/>
          </p:nvSpPr>
          <p:spPr>
            <a:xfrm>
              <a:off x="277825" y="4384500"/>
              <a:ext cx="3456000" cy="4425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2"/>
          <p:cNvSpPr txBox="1">
            <a:spLocks noGrp="1"/>
          </p:cNvSpPr>
          <p:nvPr>
            <p:ph type="title"/>
          </p:nvPr>
        </p:nvSpPr>
        <p:spPr>
          <a:xfrm>
            <a:off x="1297500" y="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Parallelism &amp; Model Parallelism</a:t>
            </a:r>
            <a:endParaRPr/>
          </a:p>
          <a:p>
            <a:pPr marL="0" lvl="0" indent="0" algn="l" rtl="0">
              <a:spcBef>
                <a:spcPts val="0"/>
              </a:spcBef>
              <a:spcAft>
                <a:spcPts val="0"/>
              </a:spcAft>
              <a:buNone/>
            </a:pPr>
            <a:endParaRPr/>
          </a:p>
        </p:txBody>
      </p:sp>
      <p:sp>
        <p:nvSpPr>
          <p:cNvPr id="255" name="Google Shape;255;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6" name="Google Shape;256;p22"/>
          <p:cNvPicPr preferRelativeResize="0"/>
          <p:nvPr/>
        </p:nvPicPr>
        <p:blipFill>
          <a:blip r:embed="rId3">
            <a:alphaModFix/>
          </a:blip>
          <a:stretch>
            <a:fillRect/>
          </a:stretch>
        </p:blipFill>
        <p:spPr>
          <a:xfrm>
            <a:off x="151100" y="1258275"/>
            <a:ext cx="3752000" cy="1610513"/>
          </a:xfrm>
          <a:prstGeom prst="rect">
            <a:avLst/>
          </a:prstGeom>
          <a:noFill/>
          <a:ln>
            <a:noFill/>
          </a:ln>
        </p:spPr>
      </p:pic>
      <p:pic>
        <p:nvPicPr>
          <p:cNvPr id="257" name="Google Shape;257;p22"/>
          <p:cNvPicPr preferRelativeResize="0"/>
          <p:nvPr/>
        </p:nvPicPr>
        <p:blipFill>
          <a:blip r:embed="rId4">
            <a:alphaModFix/>
          </a:blip>
          <a:stretch>
            <a:fillRect/>
          </a:stretch>
        </p:blipFill>
        <p:spPr>
          <a:xfrm>
            <a:off x="4198425" y="1325250"/>
            <a:ext cx="4781550" cy="1295400"/>
          </a:xfrm>
          <a:prstGeom prst="rect">
            <a:avLst/>
          </a:prstGeom>
          <a:noFill/>
          <a:ln>
            <a:noFill/>
          </a:ln>
        </p:spPr>
      </p:pic>
      <p:pic>
        <p:nvPicPr>
          <p:cNvPr id="258" name="Google Shape;258;p22"/>
          <p:cNvPicPr preferRelativeResize="0"/>
          <p:nvPr/>
        </p:nvPicPr>
        <p:blipFill>
          <a:blip r:embed="rId5">
            <a:alphaModFix/>
          </a:blip>
          <a:stretch>
            <a:fillRect/>
          </a:stretch>
        </p:blipFill>
        <p:spPr>
          <a:xfrm>
            <a:off x="4198425" y="2784695"/>
            <a:ext cx="4781550" cy="2273205"/>
          </a:xfrm>
          <a:prstGeom prst="rect">
            <a:avLst/>
          </a:prstGeom>
          <a:noFill/>
          <a:ln>
            <a:noFill/>
          </a:ln>
        </p:spPr>
      </p:pic>
      <p:sp>
        <p:nvSpPr>
          <p:cNvPr id="259" name="Google Shape;259;p22"/>
          <p:cNvSpPr txBox="1"/>
          <p:nvPr/>
        </p:nvSpPr>
        <p:spPr>
          <a:xfrm>
            <a:off x="4845325" y="955500"/>
            <a:ext cx="39033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src/parallel_test.py</a:t>
            </a:r>
            <a:endParaRPr>
              <a:solidFill>
                <a:srgbClr val="FFFFFF"/>
              </a:solidFill>
              <a:latin typeface="Lato"/>
              <a:ea typeface="Lato"/>
              <a:cs typeface="Lato"/>
              <a:sym typeface="Lato"/>
            </a:endParaRPr>
          </a:p>
        </p:txBody>
      </p:sp>
      <p:pic>
        <p:nvPicPr>
          <p:cNvPr id="260" name="Google Shape;260;p22"/>
          <p:cNvPicPr preferRelativeResize="0"/>
          <p:nvPr/>
        </p:nvPicPr>
        <p:blipFill>
          <a:blip r:embed="rId6">
            <a:alphaModFix/>
          </a:blip>
          <a:stretch>
            <a:fillRect/>
          </a:stretch>
        </p:blipFill>
        <p:spPr>
          <a:xfrm>
            <a:off x="118850" y="2913975"/>
            <a:ext cx="3784250" cy="2109725"/>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1586</Words>
  <Application>Microsoft Macintosh PowerPoint</Application>
  <PresentationFormat>On-screen Show (16:9)</PresentationFormat>
  <Paragraphs>121</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Montserrat</vt:lpstr>
      <vt:lpstr>Arial</vt:lpstr>
      <vt:lpstr>Lato</vt:lpstr>
      <vt:lpstr>Focus</vt:lpstr>
      <vt:lpstr>Textual Style Transfer with GPT-2 </vt:lpstr>
      <vt:lpstr>Textual Style Transfer</vt:lpstr>
      <vt:lpstr>Generating Text</vt:lpstr>
      <vt:lpstr>TEXTual Style Transfer</vt:lpstr>
      <vt:lpstr>Generated text examples - Hurricane NewsTarget Text </vt:lpstr>
      <vt:lpstr>Training Plots (small dataset)</vt:lpstr>
      <vt:lpstr>Training Plots (big dataset)</vt:lpstr>
      <vt:lpstr>Data Parallelism &amp; Model Parallelism</vt:lpstr>
      <vt:lpstr>Data Parallelism &amp; Model Parallelism </vt:lpstr>
      <vt:lpstr>Insight: Horovod works well except when it doesn’t</vt:lpstr>
      <vt:lpstr>Insight: Textual style transfer is still a very nascent area of study</vt:lpstr>
      <vt:lpstr>Insights: on versions and platforms</vt:lpstr>
      <vt:lpstr>Insights: language models are unsupervised multitask learners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Textual Style Transfer with GPT-2 </dc:title>
  <cp:lastModifiedBy>Cameron Hickert</cp:lastModifiedBy>
  <cp:revision>1</cp:revision>
  <dcterms:modified xsi:type="dcterms:W3CDTF">2020-05-11T13:27:31Z</dcterms:modified>
</cp:coreProperties>
</file>